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759" r:id="rId1"/>
  </p:sldMasterIdLst>
  <p:notesMasterIdLst>
    <p:notesMasterId r:id="rId58"/>
  </p:notesMasterIdLst>
  <p:handoutMasterIdLst>
    <p:handoutMasterId r:id="rId59"/>
  </p:handoutMasterIdLst>
  <p:sldIdLst>
    <p:sldId id="266" r:id="rId2"/>
    <p:sldId id="256" r:id="rId3"/>
    <p:sldId id="257" r:id="rId4"/>
    <p:sldId id="280" r:id="rId5"/>
    <p:sldId id="259" r:id="rId6"/>
    <p:sldId id="258" r:id="rId7"/>
    <p:sldId id="276" r:id="rId8"/>
    <p:sldId id="272" r:id="rId9"/>
    <p:sldId id="274" r:id="rId10"/>
    <p:sldId id="260" r:id="rId11"/>
    <p:sldId id="270" r:id="rId12"/>
    <p:sldId id="261" r:id="rId13"/>
    <p:sldId id="286" r:id="rId14"/>
    <p:sldId id="307" r:id="rId15"/>
    <p:sldId id="310" r:id="rId16"/>
    <p:sldId id="311" r:id="rId17"/>
    <p:sldId id="308" r:id="rId18"/>
    <p:sldId id="312" r:id="rId19"/>
    <p:sldId id="313" r:id="rId20"/>
    <p:sldId id="292" r:id="rId21"/>
    <p:sldId id="284" r:id="rId22"/>
    <p:sldId id="314" r:id="rId23"/>
    <p:sldId id="315" r:id="rId24"/>
    <p:sldId id="317" r:id="rId25"/>
    <p:sldId id="316" r:id="rId26"/>
    <p:sldId id="319" r:id="rId27"/>
    <p:sldId id="324" r:id="rId28"/>
    <p:sldId id="325" r:id="rId29"/>
    <p:sldId id="289" r:id="rId30"/>
    <p:sldId id="263" r:id="rId31"/>
    <p:sldId id="326" r:id="rId32"/>
    <p:sldId id="293" r:id="rId33"/>
    <p:sldId id="301" r:id="rId34"/>
    <p:sldId id="302" r:id="rId35"/>
    <p:sldId id="303" r:id="rId36"/>
    <p:sldId id="304" r:id="rId37"/>
    <p:sldId id="305" r:id="rId38"/>
    <p:sldId id="290" r:id="rId39"/>
    <p:sldId id="306" r:id="rId40"/>
    <p:sldId id="298" r:id="rId41"/>
    <p:sldId id="283" r:id="rId42"/>
    <p:sldId id="296" r:id="rId43"/>
    <p:sldId id="299" r:id="rId44"/>
    <p:sldId id="294" r:id="rId45"/>
    <p:sldId id="295" r:id="rId46"/>
    <p:sldId id="285" r:id="rId47"/>
    <p:sldId id="320" r:id="rId48"/>
    <p:sldId id="321" r:id="rId49"/>
    <p:sldId id="322" r:id="rId50"/>
    <p:sldId id="323" r:id="rId51"/>
    <p:sldId id="288" r:id="rId52"/>
    <p:sldId id="278" r:id="rId53"/>
    <p:sldId id="277" r:id="rId54"/>
    <p:sldId id="265" r:id="rId55"/>
    <p:sldId id="291" r:id="rId56"/>
    <p:sldId id="31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1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46" autoAdjust="0"/>
    <p:restoredTop sz="88953" autoAdjust="0"/>
  </p:normalViewPr>
  <p:slideViewPr>
    <p:cSldViewPr snapToGrid="0">
      <p:cViewPr varScale="1">
        <p:scale>
          <a:sx n="103" d="100"/>
          <a:sy n="103" d="100"/>
        </p:scale>
        <p:origin x="690" y="11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51.xml"/><Relationship Id="rId3" Type="http://schemas.openxmlformats.org/officeDocument/2006/relationships/slide" Target="slides/slide4.xml"/><Relationship Id="rId7" Type="http://schemas.openxmlformats.org/officeDocument/2006/relationships/slide" Target="slides/slide38.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29.xml"/><Relationship Id="rId5" Type="http://schemas.openxmlformats.org/officeDocument/2006/relationships/slide" Target="slides/slide20.xml"/><Relationship Id="rId4" Type="http://schemas.openxmlformats.org/officeDocument/2006/relationships/slide" Target="slides/slide13.xml"/><Relationship Id="rId9" Type="http://schemas.openxmlformats.org/officeDocument/2006/relationships/slide" Target="slides/slide55.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335104576771654"/>
          <c:y val="0.12155867854584901"/>
          <c:w val="0.54697391732283462"/>
          <c:h val="0.7752786801624828"/>
        </c:manualLayout>
      </c:layout>
      <c:barChart>
        <c:barDir val="bar"/>
        <c:grouping val="clustered"/>
        <c:varyColors val="0"/>
        <c:ser>
          <c:idx val="0"/>
          <c:order val="0"/>
          <c:tx>
            <c:strRef>
              <c:f>Hoja1!$B$1</c:f>
              <c:strCache>
                <c:ptCount val="1"/>
                <c:pt idx="0">
                  <c:v>2017</c:v>
                </c:pt>
              </c:strCache>
            </c:strRef>
          </c:tx>
          <c:spPr>
            <a:solidFill>
              <a:schemeClr val="accent3">
                <a:shade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Hoja1!$B$2:$B$5</c:f>
              <c:numCache>
                <c:formatCode>General</c:formatCode>
                <c:ptCount val="4"/>
                <c:pt idx="0">
                  <c:v>200</c:v>
                </c:pt>
                <c:pt idx="1">
                  <c:v>1300</c:v>
                </c:pt>
                <c:pt idx="2">
                  <c:v>5400</c:v>
                </c:pt>
                <c:pt idx="3">
                  <c:v>11000</c:v>
                </c:pt>
              </c:numCache>
            </c:numRef>
          </c:val>
        </c:ser>
        <c:ser>
          <c:idx val="1"/>
          <c:order val="1"/>
          <c:tx>
            <c:strRef>
              <c:f>Hoja1!$C$1</c:f>
              <c:strCache>
                <c:ptCount val="1"/>
                <c:pt idx="0">
                  <c:v>2016</c:v>
                </c:pt>
              </c:strCache>
            </c:strRef>
          </c:tx>
          <c:spPr>
            <a:solidFill>
              <a:schemeClr val="accent3"/>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Hoja1!$C$2:$C$5</c:f>
              <c:numCache>
                <c:formatCode>General</c:formatCode>
                <c:ptCount val="4"/>
                <c:pt idx="0">
                  <c:v>300</c:v>
                </c:pt>
                <c:pt idx="1">
                  <c:v>1200</c:v>
                </c:pt>
                <c:pt idx="2">
                  <c:v>3400</c:v>
                </c:pt>
                <c:pt idx="3">
                  <c:v>8000</c:v>
                </c:pt>
              </c:numCache>
            </c:numRef>
          </c:val>
        </c:ser>
        <c:ser>
          <c:idx val="2"/>
          <c:order val="2"/>
          <c:tx>
            <c:strRef>
              <c:f>Hoja1!$D$1</c:f>
              <c:strCache>
                <c:ptCount val="1"/>
                <c:pt idx="0">
                  <c:v>2015</c:v>
                </c:pt>
              </c:strCache>
            </c:strRef>
          </c:tx>
          <c:spPr>
            <a:solidFill>
              <a:schemeClr val="accent3">
                <a:tint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Hoja1!$D$2:$D$5</c:f>
              <c:numCache>
                <c:formatCode>General</c:formatCode>
                <c:ptCount val="4"/>
                <c:pt idx="0">
                  <c:v>500</c:v>
                </c:pt>
                <c:pt idx="1">
                  <c:v>1500</c:v>
                </c:pt>
                <c:pt idx="2">
                  <c:v>3000</c:v>
                </c:pt>
                <c:pt idx="3">
                  <c:v>10000</c:v>
                </c:pt>
              </c:numCache>
            </c:numRef>
          </c:val>
        </c:ser>
        <c:dLbls>
          <c:showLegendKey val="0"/>
          <c:showVal val="0"/>
          <c:showCatName val="0"/>
          <c:showSerName val="0"/>
          <c:showPercent val="0"/>
          <c:showBubbleSize val="0"/>
        </c:dLbls>
        <c:gapWidth val="182"/>
        <c:axId val="391313816"/>
        <c:axId val="391314208"/>
      </c:barChart>
      <c:catAx>
        <c:axId val="391313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91314208"/>
        <c:crosses val="autoZero"/>
        <c:auto val="1"/>
        <c:lblAlgn val="ctr"/>
        <c:lblOffset val="100"/>
        <c:noMultiLvlLbl val="0"/>
      </c:catAx>
      <c:valAx>
        <c:axId val="3913142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913138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Hoja1!$B$1</c:f>
              <c:strCache>
                <c:ptCount val="1"/>
                <c:pt idx="0">
                  <c:v>dic-18</c:v>
                </c:pt>
              </c:strCache>
            </c:strRef>
          </c:tx>
          <c:spPr>
            <a:solidFill>
              <a:schemeClr val="accent3"/>
            </a:solidFill>
            <a:ln>
              <a:noFill/>
            </a:ln>
            <a:effectLst/>
          </c:spPr>
          <c:invertIfNegative val="0"/>
          <c:cat>
            <c:strRef>
              <c:f>Hoja1!$A$2:$A$5</c:f>
              <c:strCache>
                <c:ptCount val="4"/>
                <c:pt idx="0">
                  <c:v>Servicio de transporte público deficiente</c:v>
                </c:pt>
                <c:pt idx="1">
                  <c:v>Alumbrado público insuficiente</c:v>
                </c:pt>
                <c:pt idx="2">
                  <c:v>Delincuencia (robos, extorsiones, secuestros, etc.)</c:v>
                </c:pt>
                <c:pt idx="3">
                  <c:v>Baches en calles y avenidas</c:v>
                </c:pt>
              </c:strCache>
            </c:strRef>
          </c:cat>
          <c:val>
            <c:numRef>
              <c:f>Hoja1!$B$2:$B$5</c:f>
              <c:numCache>
                <c:formatCode>General</c:formatCode>
                <c:ptCount val="4"/>
                <c:pt idx="0">
                  <c:v>47.2</c:v>
                </c:pt>
                <c:pt idx="1">
                  <c:v>67.2</c:v>
                </c:pt>
                <c:pt idx="2">
                  <c:v>67.8</c:v>
                </c:pt>
                <c:pt idx="3">
                  <c:v>83.8</c:v>
                </c:pt>
              </c:numCache>
            </c:numRef>
          </c:val>
        </c:ser>
        <c:dLbls>
          <c:showLegendKey val="0"/>
          <c:showVal val="0"/>
          <c:showCatName val="0"/>
          <c:showSerName val="0"/>
          <c:showPercent val="0"/>
          <c:showBubbleSize val="0"/>
        </c:dLbls>
        <c:gapWidth val="182"/>
        <c:axId val="391316560"/>
        <c:axId val="391317344"/>
      </c:barChart>
      <c:catAx>
        <c:axId val="3913165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91317344"/>
        <c:crosses val="autoZero"/>
        <c:auto val="1"/>
        <c:lblAlgn val="ctr"/>
        <c:lblOffset val="100"/>
        <c:noMultiLvlLbl val="0"/>
      </c:catAx>
      <c:valAx>
        <c:axId val="39131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913165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Aplicaciones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pieChart>
        <c:varyColors val="1"/>
        <c:ser>
          <c:idx val="0"/>
          <c:order val="0"/>
          <c:tx>
            <c:strRef>
              <c:f>Hoja1!$B$1</c:f>
              <c:strCache>
                <c:ptCount val="1"/>
                <c:pt idx="0">
                  <c:v>Aplicaciones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MX"/>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Hoja1!$A$2:$A$4</c:f>
              <c:strCache>
                <c:ptCount val="3"/>
                <c:pt idx="0">
                  <c:v>Tráfico</c:v>
                </c:pt>
                <c:pt idx="1">
                  <c:v>Herramientas </c:v>
                </c:pt>
                <c:pt idx="2">
                  <c:v>Prevención </c:v>
                </c:pt>
              </c:strCache>
            </c:strRef>
          </c:cat>
          <c:val>
            <c:numRef>
              <c:f>Hoja1!$B$2:$B$4</c:f>
              <c:numCache>
                <c:formatCode>General</c:formatCode>
                <c:ptCount val="3"/>
                <c:pt idx="0">
                  <c:v>4</c:v>
                </c:pt>
                <c:pt idx="1">
                  <c:v>4</c:v>
                </c:pt>
                <c:pt idx="2">
                  <c:v>2</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r>
            <a:rPr lang="es-MX" dirty="0" smtClean="0"/>
            <a:t>Definición del cronograma</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200" dirty="0" smtClean="0"/>
            <a:t>Visión, alcances y limitaciones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200" dirty="0" smtClean="0"/>
            <a:t>Estudio de factibilidad</a:t>
          </a:r>
          <a:endParaRPr lang="es-MX" sz="12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Requisitos</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200" dirty="0" smtClean="0"/>
            <a:t>Establecimiento de los interesados</a:t>
          </a:r>
          <a:endParaRPr lang="es-MX" sz="90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15BEF827-4AC8-46DB-8D77-DA5C88F145FB}" srcId="{A2376683-5F99-478C-B767-146AEB8CF7C1}" destId="{D7D52F9B-FA35-4DB6-AEA0-4331C039A844}" srcOrd="0" destOrd="0" parTransId="{B1EA553D-0034-48E9-A0AB-C8645CB0C577}" sibTransId="{48E94CD5-CABC-4832-A6EC-0B258D07433A}"/>
    <dgm:cxn modelId="{1CC667E2-0631-40D9-B551-28120DF95683}" type="presOf" srcId="{209D2C34-2657-4B7A-A7AA-B37D5698C1BE}" destId="{61069C88-D176-409C-8E57-FA52D38827CC}"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07E5C257-D967-436E-BFE1-2042E0B7CE33}" type="presOf" srcId="{3A8653DB-093F-47DC-9661-AFCF1E52785E}" destId="{418A5D69-37F4-4962-BFDE-2EB15E31FE59}" srcOrd="0" destOrd="0" presId="urn:microsoft.com/office/officeart/2005/8/layout/radial6"/>
    <dgm:cxn modelId="{8268DFEF-EEC2-4CA1-BCA0-C8EAF44CCA9B}" type="presOf" srcId="{0C1FEA7C-C05D-4E9B-BAC0-449021CBAED6}" destId="{8CD42EBB-0576-4C7A-85D4-6A053D4798A2}" srcOrd="0" destOrd="0" presId="urn:microsoft.com/office/officeart/2005/8/layout/radial6"/>
    <dgm:cxn modelId="{A21BDA53-4EA8-4100-BD57-2F47F2E6A8B0}" type="presOf" srcId="{E7EE7418-441F-4018-A820-ED6C027FABF8}" destId="{E7FDB586-018C-4BDD-8D06-53D2CDBA6432}"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E140F8C4-F078-499C-BDE5-CB2D9ADA4817}" srcId="{A2376683-5F99-478C-B767-146AEB8CF7C1}" destId="{95CD695E-87E8-4371-A7F2-676F8B667706}" srcOrd="3" destOrd="0" parTransId="{1E988A1B-7F74-44E3-9985-3286C992E8E4}" sibTransId="{0C1FEA7C-C05D-4E9B-BAC0-449021CBAED6}"/>
    <dgm:cxn modelId="{CC44A37A-9745-4E50-BD66-B1F0790281D3}" type="presOf" srcId="{2D2DC930-037B-4A35-BE3D-5C840AA7F6D4}" destId="{30BA824A-2CD4-4314-967E-646D178E824A}" srcOrd="0" destOrd="0" presId="urn:microsoft.com/office/officeart/2005/8/layout/radial6"/>
    <dgm:cxn modelId="{35A6C3D4-1AB2-4676-982F-AAC372ED664E}" type="presOf" srcId="{48E94CD5-CABC-4832-A6EC-0B258D07433A}" destId="{5214219A-2F28-42A9-A1AB-FCE5DD424967}" srcOrd="0" destOrd="0" presId="urn:microsoft.com/office/officeart/2005/8/layout/radial6"/>
    <dgm:cxn modelId="{E7FDE6E8-E416-4AD8-A975-01D3904D469E}" type="presOf" srcId="{7EDF797B-557E-496A-9BED-92C0965FA8F8}" destId="{69A78FDE-5ED0-4B5B-9B07-DF66E8D18041}" srcOrd="0" destOrd="0" presId="urn:microsoft.com/office/officeart/2005/8/layout/radial6"/>
    <dgm:cxn modelId="{8C7FEA03-1D76-4A0A-A155-F2654B0C3C1F}" type="presOf" srcId="{A2376683-5F99-478C-B767-146AEB8CF7C1}" destId="{64170714-880C-4F46-B969-8294F1E69C1D}"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F922B9DD-E7D8-462A-A2A1-094655B39404}" type="presOf" srcId="{D7D52F9B-FA35-4DB6-AEA0-4331C039A844}" destId="{D6FA1972-3996-4DBC-A389-EDF47026FC15}" srcOrd="0" destOrd="0" presId="urn:microsoft.com/office/officeart/2005/8/layout/radial6"/>
    <dgm:cxn modelId="{381F93FB-DF71-4E40-9E2D-6631FF84B374}" type="presOf" srcId="{95CD695E-87E8-4371-A7F2-676F8B667706}" destId="{887544E0-63E3-4389-92DD-9C6C5464364D}" srcOrd="0" destOrd="0" presId="urn:microsoft.com/office/officeart/2005/8/layout/radial6"/>
    <dgm:cxn modelId="{4D5B316A-FDF1-46CD-B48C-DE7DEDF9E03C}" type="presParOf" srcId="{30BA824A-2CD4-4314-967E-646D178E824A}" destId="{64170714-880C-4F46-B969-8294F1E69C1D}" srcOrd="0" destOrd="0" presId="urn:microsoft.com/office/officeart/2005/8/layout/radial6"/>
    <dgm:cxn modelId="{5386BECA-F66D-42F0-AF3B-DB5CE5C865E2}" type="presParOf" srcId="{30BA824A-2CD4-4314-967E-646D178E824A}" destId="{D6FA1972-3996-4DBC-A389-EDF47026FC15}" srcOrd="1" destOrd="0" presId="urn:microsoft.com/office/officeart/2005/8/layout/radial6"/>
    <dgm:cxn modelId="{0577DFD1-17A3-42F4-B7F3-1C55949B64EE}" type="presParOf" srcId="{30BA824A-2CD4-4314-967E-646D178E824A}" destId="{9C14814E-0E9C-4DD1-A47F-E6D29DDC50C4}" srcOrd="2" destOrd="0" presId="urn:microsoft.com/office/officeart/2005/8/layout/radial6"/>
    <dgm:cxn modelId="{21FF9B0C-50FE-4255-A9B2-074D9148AFDF}" type="presParOf" srcId="{30BA824A-2CD4-4314-967E-646D178E824A}" destId="{5214219A-2F28-42A9-A1AB-FCE5DD424967}" srcOrd="3" destOrd="0" presId="urn:microsoft.com/office/officeart/2005/8/layout/radial6"/>
    <dgm:cxn modelId="{B224E443-E98D-4552-931E-9DD5A83FD5FE}" type="presParOf" srcId="{30BA824A-2CD4-4314-967E-646D178E824A}" destId="{61069C88-D176-409C-8E57-FA52D38827CC}" srcOrd="4" destOrd="0" presId="urn:microsoft.com/office/officeart/2005/8/layout/radial6"/>
    <dgm:cxn modelId="{775085DA-0A10-4668-A237-F11B81477C62}" type="presParOf" srcId="{30BA824A-2CD4-4314-967E-646D178E824A}" destId="{D0F826C4-5351-4F8B-BBA5-C4ACAF0D3A3B}" srcOrd="5" destOrd="0" presId="urn:microsoft.com/office/officeart/2005/8/layout/radial6"/>
    <dgm:cxn modelId="{C7C8CC78-FDC3-4734-B71F-F496E40A3336}" type="presParOf" srcId="{30BA824A-2CD4-4314-967E-646D178E824A}" destId="{E7FDB586-018C-4BDD-8D06-53D2CDBA6432}" srcOrd="6" destOrd="0" presId="urn:microsoft.com/office/officeart/2005/8/layout/radial6"/>
    <dgm:cxn modelId="{70A82D89-D153-4B10-9C55-5C642E380E1A}" type="presParOf" srcId="{30BA824A-2CD4-4314-967E-646D178E824A}" destId="{69A78FDE-5ED0-4B5B-9B07-DF66E8D18041}" srcOrd="7" destOrd="0" presId="urn:microsoft.com/office/officeart/2005/8/layout/radial6"/>
    <dgm:cxn modelId="{A2C334B7-82C7-4387-B282-FA53465C9EA5}" type="presParOf" srcId="{30BA824A-2CD4-4314-967E-646D178E824A}" destId="{E84F76F6-B7B6-45AD-8265-B795A0EF4170}" srcOrd="8" destOrd="0" presId="urn:microsoft.com/office/officeart/2005/8/layout/radial6"/>
    <dgm:cxn modelId="{B9E8EED6-1DD8-4D3B-AB33-7A67CC380A7F}" type="presParOf" srcId="{30BA824A-2CD4-4314-967E-646D178E824A}" destId="{418A5D69-37F4-4962-BFDE-2EB15E31FE59}" srcOrd="9" destOrd="0" presId="urn:microsoft.com/office/officeart/2005/8/layout/radial6"/>
    <dgm:cxn modelId="{571BCBA2-DDF5-4594-857F-C4BD1D381CAD}" type="presParOf" srcId="{30BA824A-2CD4-4314-967E-646D178E824A}" destId="{887544E0-63E3-4389-92DD-9C6C5464364D}" srcOrd="10" destOrd="0" presId="urn:microsoft.com/office/officeart/2005/8/layout/radial6"/>
    <dgm:cxn modelId="{3638C1CE-9C2D-41D4-A1C5-AFAD53974FB3}" type="presParOf" srcId="{30BA824A-2CD4-4314-967E-646D178E824A}" destId="{4536DDBF-C14F-47E2-9AB4-A5286E0FF5D7}" srcOrd="11" destOrd="0" presId="urn:microsoft.com/office/officeart/2005/8/layout/radial6"/>
    <dgm:cxn modelId="{9889E101-CA56-4932-92BA-19FD3BCA78E3}"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Identificación del usuario</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Historia del usuario</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Planificación de iteraciones</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175D71DC-0597-43CC-81D1-2191E719F243}" type="presOf" srcId="{DC46D55E-AD2A-4A48-8064-F1A01C088A4F}" destId="{99980F2D-C1B7-4856-9B6F-A96FC082A58A}"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48118B5E-B9B9-4D2E-BDD5-3E965D824B31}" type="presOf" srcId="{2D9D8D8B-FC19-45BE-B624-C4C6D4D70AD1}" destId="{E428B76E-C165-47D0-A16F-88ADC39203BF}" srcOrd="0" destOrd="0" presId="urn:microsoft.com/office/officeart/2005/8/layout/cycle3"/>
    <dgm:cxn modelId="{FB782322-12B1-4E93-A84B-BD4E80544AC8}" type="presOf" srcId="{12D8C457-2BCC-4331-B6BA-08F145D67FF4}" destId="{0834AD5D-010E-42E8-86EA-7D2644DD1405}" srcOrd="0" destOrd="0" presId="urn:microsoft.com/office/officeart/2005/8/layout/cycle3"/>
    <dgm:cxn modelId="{35610480-1CEF-4CBD-9F8F-F6DA889CD4B0}" type="presOf" srcId="{11A32076-D3D9-44A0-9CE6-9AA3D6E013C7}" destId="{FE1CA61E-66E6-417A-B4BE-0F8F3494A581}" srcOrd="0" destOrd="0" presId="urn:microsoft.com/office/officeart/2005/8/layout/cycle3"/>
    <dgm:cxn modelId="{8103FED0-81E9-42BC-8B9A-2BDA68B13F83}" type="presOf" srcId="{3E20D944-F98B-4E0C-84D4-5EC343F29A50}" destId="{B5CCF7BE-4276-4BB1-AF76-0CA5293B868E}"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ECA74376-4123-415B-B818-08062E17FD5D}" type="presParOf" srcId="{99980F2D-C1B7-4856-9B6F-A96FC082A58A}" destId="{81A85E6A-AC67-4FBD-A665-34B1002C4A84}" srcOrd="0" destOrd="0" presId="urn:microsoft.com/office/officeart/2005/8/layout/cycle3"/>
    <dgm:cxn modelId="{C2436309-3CA8-4DF1-99AB-A91B88D587D9}" type="presParOf" srcId="{81A85E6A-AC67-4FBD-A665-34B1002C4A84}" destId="{FE1CA61E-66E6-417A-B4BE-0F8F3494A581}" srcOrd="0" destOrd="0" presId="urn:microsoft.com/office/officeart/2005/8/layout/cycle3"/>
    <dgm:cxn modelId="{D94B4797-BE6D-4F54-8C59-F89351D06269}" type="presParOf" srcId="{81A85E6A-AC67-4FBD-A665-34B1002C4A84}" destId="{0834AD5D-010E-42E8-86EA-7D2644DD1405}" srcOrd="1" destOrd="0" presId="urn:microsoft.com/office/officeart/2005/8/layout/cycle3"/>
    <dgm:cxn modelId="{73137714-D340-4E8F-A741-28C875310B55}" type="presParOf" srcId="{81A85E6A-AC67-4FBD-A665-34B1002C4A84}" destId="{B5CCF7BE-4276-4BB1-AF76-0CA5293B868E}" srcOrd="2" destOrd="0" presId="urn:microsoft.com/office/officeart/2005/8/layout/cycle3"/>
    <dgm:cxn modelId="{56B002D9-14B7-4961-9190-E61715C3B57C}"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36FEE-3AA4-4377-8C5C-007A3630B673}" type="doc">
      <dgm:prSet loTypeId="urn:microsoft.com/office/officeart/2009/layout/CircleArrowProcess" loCatId="cycle" qsTypeId="urn:microsoft.com/office/officeart/2005/8/quickstyle/simple1" qsCatId="simple" csTypeId="urn:microsoft.com/office/officeart/2005/8/colors/accent0_1" csCatId="mainScheme" phldr="1"/>
      <dgm:spPr/>
      <dgm:t>
        <a:bodyPr/>
        <a:lstStyle/>
        <a:p>
          <a:endParaRPr lang="es-MX"/>
        </a:p>
      </dgm:t>
    </dgm:pt>
    <dgm:pt modelId="{736D66C1-769B-48E9-8145-9386502671D8}">
      <dgm:prSet phldrT="[Texto]"/>
      <dgm:spPr/>
      <dgm:t>
        <a:bodyPr/>
        <a:lstStyle/>
        <a:p>
          <a:r>
            <a:rPr lang="es-MX" dirty="0" smtClean="0"/>
            <a:t>Prueba</a:t>
          </a:r>
          <a:endParaRPr lang="es-MX" dirty="0"/>
        </a:p>
      </dgm:t>
    </dgm:pt>
    <dgm:pt modelId="{9040B7CD-81E6-45E1-A84D-2866C6603079}" type="parTrans" cxnId="{FE4C2339-6437-4FD7-9264-AF91F37B72D1}">
      <dgm:prSet/>
      <dgm:spPr/>
      <dgm:t>
        <a:bodyPr/>
        <a:lstStyle/>
        <a:p>
          <a:endParaRPr lang="es-MX"/>
        </a:p>
      </dgm:t>
    </dgm:pt>
    <dgm:pt modelId="{46A5D3C3-6F97-41A8-AB9A-649B88CBFBC4}" type="sibTrans" cxnId="{FE4C2339-6437-4FD7-9264-AF91F37B72D1}">
      <dgm:prSet/>
      <dgm:spPr/>
      <dgm:t>
        <a:bodyPr/>
        <a:lstStyle/>
        <a:p>
          <a:endParaRPr lang="es-MX"/>
        </a:p>
      </dgm:t>
    </dgm:pt>
    <dgm:pt modelId="{0DB30809-CCD0-4B57-9512-C076E624DD9F}">
      <dgm:prSet phldrT="[Texto]"/>
      <dgm:spPr/>
      <dgm:t>
        <a:bodyPr/>
        <a:lstStyle/>
        <a:p>
          <a:r>
            <a:rPr lang="es-MX" dirty="0" smtClean="0"/>
            <a:t>Código</a:t>
          </a:r>
          <a:endParaRPr lang="es-MX" dirty="0"/>
        </a:p>
      </dgm:t>
    </dgm:pt>
    <dgm:pt modelId="{2262F239-8D64-4296-B22D-11289CB330F9}" type="parTrans" cxnId="{CF57F096-9218-4B02-B951-28297E0D13FA}">
      <dgm:prSet/>
      <dgm:spPr/>
      <dgm:t>
        <a:bodyPr/>
        <a:lstStyle/>
        <a:p>
          <a:endParaRPr lang="es-MX"/>
        </a:p>
      </dgm:t>
    </dgm:pt>
    <dgm:pt modelId="{33914DF0-9041-402D-8F8F-FFB292298D84}" type="sibTrans" cxnId="{CF57F096-9218-4B02-B951-28297E0D13FA}">
      <dgm:prSet/>
      <dgm:spPr/>
      <dgm:t>
        <a:bodyPr/>
        <a:lstStyle/>
        <a:p>
          <a:endParaRPr lang="es-MX"/>
        </a:p>
      </dgm:t>
    </dgm:pt>
    <dgm:pt modelId="{75678D9B-73CB-450F-9898-A664F7BE3E76}">
      <dgm:prSet phldrT="[Texto]"/>
      <dgm:spPr/>
      <dgm:t>
        <a:bodyPr/>
        <a:lstStyle/>
        <a:p>
          <a:r>
            <a:rPr lang="es-MX" dirty="0" err="1" smtClean="0"/>
            <a:t>Refactorizar</a:t>
          </a:r>
          <a:endParaRPr lang="es-MX" dirty="0"/>
        </a:p>
      </dgm:t>
    </dgm:pt>
    <dgm:pt modelId="{E9E99D13-E44D-4E84-BB5B-E046DC140C5F}" type="parTrans" cxnId="{A0BD5DB0-17E3-4C27-814D-8BB2E1E54D0E}">
      <dgm:prSet/>
      <dgm:spPr/>
      <dgm:t>
        <a:bodyPr/>
        <a:lstStyle/>
        <a:p>
          <a:endParaRPr lang="es-MX"/>
        </a:p>
      </dgm:t>
    </dgm:pt>
    <dgm:pt modelId="{B3DD8A60-1FEF-45F4-91F5-FB589D3BE97D}" type="sibTrans" cxnId="{A0BD5DB0-17E3-4C27-814D-8BB2E1E54D0E}">
      <dgm:prSet/>
      <dgm:spPr/>
      <dgm:t>
        <a:bodyPr/>
        <a:lstStyle/>
        <a:p>
          <a:endParaRPr lang="es-MX"/>
        </a:p>
      </dgm:t>
    </dgm:pt>
    <dgm:pt modelId="{B04428CE-AEDB-4C54-941D-7238F72A0F76}" type="pres">
      <dgm:prSet presAssocID="{76336FEE-3AA4-4377-8C5C-007A3630B673}" presName="Name0" presStyleCnt="0">
        <dgm:presLayoutVars>
          <dgm:chMax val="7"/>
          <dgm:chPref val="7"/>
          <dgm:dir/>
          <dgm:animLvl val="lvl"/>
        </dgm:presLayoutVars>
      </dgm:prSet>
      <dgm:spPr/>
      <dgm:t>
        <a:bodyPr/>
        <a:lstStyle/>
        <a:p>
          <a:endParaRPr lang="es-MX"/>
        </a:p>
      </dgm:t>
    </dgm:pt>
    <dgm:pt modelId="{653F0C80-DA13-4D50-9BCC-60520754E0C2}" type="pres">
      <dgm:prSet presAssocID="{736D66C1-769B-48E9-8145-9386502671D8}" presName="Accent1" presStyleCnt="0"/>
      <dgm:spPr/>
    </dgm:pt>
    <dgm:pt modelId="{665DB54B-061E-462F-96ED-69C07FD18468}" type="pres">
      <dgm:prSet presAssocID="{736D66C1-769B-48E9-8145-9386502671D8}" presName="Accent" presStyleLbl="node1" presStyleIdx="0" presStyleCnt="3"/>
      <dgm:spPr/>
    </dgm:pt>
    <dgm:pt modelId="{DF924B3C-E70A-4755-A538-73F365E885A1}" type="pres">
      <dgm:prSet presAssocID="{736D66C1-769B-48E9-8145-9386502671D8}" presName="Parent1" presStyleLbl="revTx" presStyleIdx="0" presStyleCnt="3">
        <dgm:presLayoutVars>
          <dgm:chMax val="1"/>
          <dgm:chPref val="1"/>
          <dgm:bulletEnabled val="1"/>
        </dgm:presLayoutVars>
      </dgm:prSet>
      <dgm:spPr/>
      <dgm:t>
        <a:bodyPr/>
        <a:lstStyle/>
        <a:p>
          <a:endParaRPr lang="es-MX"/>
        </a:p>
      </dgm:t>
    </dgm:pt>
    <dgm:pt modelId="{E666A27E-5C0B-4E67-8334-C46379B32926}" type="pres">
      <dgm:prSet presAssocID="{0DB30809-CCD0-4B57-9512-C076E624DD9F}" presName="Accent2" presStyleCnt="0"/>
      <dgm:spPr/>
    </dgm:pt>
    <dgm:pt modelId="{61F4E216-E5DA-4AD1-9919-59948360587D}" type="pres">
      <dgm:prSet presAssocID="{0DB30809-CCD0-4B57-9512-C076E624DD9F}" presName="Accent" presStyleLbl="node1" presStyleIdx="1" presStyleCnt="3"/>
      <dgm:spPr/>
    </dgm:pt>
    <dgm:pt modelId="{D9471FAC-7184-4BC7-898D-9EA99C67093C}" type="pres">
      <dgm:prSet presAssocID="{0DB30809-CCD0-4B57-9512-C076E624DD9F}" presName="Parent2" presStyleLbl="revTx" presStyleIdx="1" presStyleCnt="3">
        <dgm:presLayoutVars>
          <dgm:chMax val="1"/>
          <dgm:chPref val="1"/>
          <dgm:bulletEnabled val="1"/>
        </dgm:presLayoutVars>
      </dgm:prSet>
      <dgm:spPr/>
      <dgm:t>
        <a:bodyPr/>
        <a:lstStyle/>
        <a:p>
          <a:endParaRPr lang="es-MX"/>
        </a:p>
      </dgm:t>
    </dgm:pt>
    <dgm:pt modelId="{564DAC3C-056F-4E16-8050-978FFA412CCB}" type="pres">
      <dgm:prSet presAssocID="{75678D9B-73CB-450F-9898-A664F7BE3E76}" presName="Accent3" presStyleCnt="0"/>
      <dgm:spPr/>
    </dgm:pt>
    <dgm:pt modelId="{F3081689-E732-4581-970D-A4687F003ACE}" type="pres">
      <dgm:prSet presAssocID="{75678D9B-73CB-450F-9898-A664F7BE3E76}" presName="Accent" presStyleLbl="node1" presStyleIdx="2" presStyleCnt="3"/>
      <dgm:spPr/>
    </dgm:pt>
    <dgm:pt modelId="{0A5BACDE-5696-47EE-B500-D223533956C2}" type="pres">
      <dgm:prSet presAssocID="{75678D9B-73CB-450F-9898-A664F7BE3E76}" presName="Parent3" presStyleLbl="revTx" presStyleIdx="2" presStyleCnt="3">
        <dgm:presLayoutVars>
          <dgm:chMax val="1"/>
          <dgm:chPref val="1"/>
          <dgm:bulletEnabled val="1"/>
        </dgm:presLayoutVars>
      </dgm:prSet>
      <dgm:spPr/>
      <dgm:t>
        <a:bodyPr/>
        <a:lstStyle/>
        <a:p>
          <a:endParaRPr lang="es-MX"/>
        </a:p>
      </dgm:t>
    </dgm:pt>
  </dgm:ptLst>
  <dgm:cxnLst>
    <dgm:cxn modelId="{448865B6-AE16-435D-9611-E68A6E4F62F6}" type="presOf" srcId="{76336FEE-3AA4-4377-8C5C-007A3630B673}" destId="{B04428CE-AEDB-4C54-941D-7238F72A0F76}" srcOrd="0" destOrd="0" presId="urn:microsoft.com/office/officeart/2009/layout/CircleArrowProcess"/>
    <dgm:cxn modelId="{A0BD5DB0-17E3-4C27-814D-8BB2E1E54D0E}" srcId="{76336FEE-3AA4-4377-8C5C-007A3630B673}" destId="{75678D9B-73CB-450F-9898-A664F7BE3E76}" srcOrd="2" destOrd="0" parTransId="{E9E99D13-E44D-4E84-BB5B-E046DC140C5F}" sibTransId="{B3DD8A60-1FEF-45F4-91F5-FB589D3BE97D}"/>
    <dgm:cxn modelId="{E0002E16-72E1-428F-A99E-0696BB0502E5}" type="presOf" srcId="{0DB30809-CCD0-4B57-9512-C076E624DD9F}" destId="{D9471FAC-7184-4BC7-898D-9EA99C67093C}" srcOrd="0" destOrd="0" presId="urn:microsoft.com/office/officeart/2009/layout/CircleArrowProcess"/>
    <dgm:cxn modelId="{DE5071AA-4E42-4C32-9ED7-2313356FF184}" type="presOf" srcId="{75678D9B-73CB-450F-9898-A664F7BE3E76}" destId="{0A5BACDE-5696-47EE-B500-D223533956C2}" srcOrd="0" destOrd="0" presId="urn:microsoft.com/office/officeart/2009/layout/CircleArrowProcess"/>
    <dgm:cxn modelId="{CF57F096-9218-4B02-B951-28297E0D13FA}" srcId="{76336FEE-3AA4-4377-8C5C-007A3630B673}" destId="{0DB30809-CCD0-4B57-9512-C076E624DD9F}" srcOrd="1" destOrd="0" parTransId="{2262F239-8D64-4296-B22D-11289CB330F9}" sibTransId="{33914DF0-9041-402D-8F8F-FFB292298D84}"/>
    <dgm:cxn modelId="{FE4C2339-6437-4FD7-9264-AF91F37B72D1}" srcId="{76336FEE-3AA4-4377-8C5C-007A3630B673}" destId="{736D66C1-769B-48E9-8145-9386502671D8}" srcOrd="0" destOrd="0" parTransId="{9040B7CD-81E6-45E1-A84D-2866C6603079}" sibTransId="{46A5D3C3-6F97-41A8-AB9A-649B88CBFBC4}"/>
    <dgm:cxn modelId="{F5B5C0C9-11CD-484F-A580-750B4EEC37A4}" type="presOf" srcId="{736D66C1-769B-48E9-8145-9386502671D8}" destId="{DF924B3C-E70A-4755-A538-73F365E885A1}" srcOrd="0" destOrd="0" presId="urn:microsoft.com/office/officeart/2009/layout/CircleArrowProcess"/>
    <dgm:cxn modelId="{8CA48DAB-D562-4414-AE08-B8C254910F84}" type="presParOf" srcId="{B04428CE-AEDB-4C54-941D-7238F72A0F76}" destId="{653F0C80-DA13-4D50-9BCC-60520754E0C2}" srcOrd="0" destOrd="0" presId="urn:microsoft.com/office/officeart/2009/layout/CircleArrowProcess"/>
    <dgm:cxn modelId="{ADCE1D3A-0A3C-41C4-9C54-D56420A3F166}" type="presParOf" srcId="{653F0C80-DA13-4D50-9BCC-60520754E0C2}" destId="{665DB54B-061E-462F-96ED-69C07FD18468}" srcOrd="0" destOrd="0" presId="urn:microsoft.com/office/officeart/2009/layout/CircleArrowProcess"/>
    <dgm:cxn modelId="{7842D34E-A18C-449F-8469-413CB432ACD8}" type="presParOf" srcId="{B04428CE-AEDB-4C54-941D-7238F72A0F76}" destId="{DF924B3C-E70A-4755-A538-73F365E885A1}" srcOrd="1" destOrd="0" presId="urn:microsoft.com/office/officeart/2009/layout/CircleArrowProcess"/>
    <dgm:cxn modelId="{0F0DE67F-E2DA-4B3C-9248-BDCA64657333}" type="presParOf" srcId="{B04428CE-AEDB-4C54-941D-7238F72A0F76}" destId="{E666A27E-5C0B-4E67-8334-C46379B32926}" srcOrd="2" destOrd="0" presId="urn:microsoft.com/office/officeart/2009/layout/CircleArrowProcess"/>
    <dgm:cxn modelId="{412AA50E-85C1-4AAB-8A11-E6304C3309B9}" type="presParOf" srcId="{E666A27E-5C0B-4E67-8334-C46379B32926}" destId="{61F4E216-E5DA-4AD1-9919-59948360587D}" srcOrd="0" destOrd="0" presId="urn:microsoft.com/office/officeart/2009/layout/CircleArrowProcess"/>
    <dgm:cxn modelId="{5E1D1DD0-A324-43FA-8732-883B8D562059}" type="presParOf" srcId="{B04428CE-AEDB-4C54-941D-7238F72A0F76}" destId="{D9471FAC-7184-4BC7-898D-9EA99C67093C}" srcOrd="3" destOrd="0" presId="urn:microsoft.com/office/officeart/2009/layout/CircleArrowProcess"/>
    <dgm:cxn modelId="{21414F63-1BC4-4455-8E9E-2008F100CBA2}" type="presParOf" srcId="{B04428CE-AEDB-4C54-941D-7238F72A0F76}" destId="{564DAC3C-056F-4E16-8050-978FFA412CCB}" srcOrd="4" destOrd="0" presId="urn:microsoft.com/office/officeart/2009/layout/CircleArrowProcess"/>
    <dgm:cxn modelId="{042C03D7-ED1A-41E5-905F-2430D51EAA7B}" type="presParOf" srcId="{564DAC3C-056F-4E16-8050-978FFA412CCB}" destId="{F3081689-E732-4581-970D-A4687F003ACE}" srcOrd="0" destOrd="0" presId="urn:microsoft.com/office/officeart/2009/layout/CircleArrowProcess"/>
    <dgm:cxn modelId="{4D937B7B-BA1F-4052-9094-B2B02F02DD51}" type="presParOf" srcId="{B04428CE-AEDB-4C54-941D-7238F72A0F76}" destId="{0A5BACDE-5696-47EE-B500-D223533956C2}" srcOrd="5" destOrd="0" presId="urn:microsoft.com/office/officeart/2009/layout/Circle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pPr algn="ctr"/>
          <a:r>
            <a:rPr lang="es-MX" dirty="0" smtClean="0"/>
            <a:t>Control de calidad y pruebas de aceptación</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600" dirty="0" smtClean="0"/>
            <a:t>Pruebas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600" dirty="0" smtClean="0"/>
            <a:t>Integración</a:t>
          </a:r>
          <a:endParaRPr lang="es-MX" sz="16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Pruebas de usabilidad</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600" dirty="0" smtClean="0"/>
            <a:t>Aceptación de la aplicación</a:t>
          </a:r>
          <a:endParaRPr lang="es-MX" sz="105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2DAE5CEC-BC72-4022-BFFE-4B001650A035}" type="presOf" srcId="{0C1FEA7C-C05D-4E9B-BAC0-449021CBAED6}" destId="{8CD42EBB-0576-4C7A-85D4-6A053D4798A2}" srcOrd="0" destOrd="0" presId="urn:microsoft.com/office/officeart/2005/8/layout/radial6"/>
    <dgm:cxn modelId="{BD0FFA3E-6BF0-47CD-9D89-0C90C139B5BA}" type="presOf" srcId="{3A8653DB-093F-47DC-9661-AFCF1E52785E}" destId="{418A5D69-37F4-4962-BFDE-2EB15E31FE59}" srcOrd="0" destOrd="0" presId="urn:microsoft.com/office/officeart/2005/8/layout/radial6"/>
    <dgm:cxn modelId="{E140F8C4-F078-499C-BDE5-CB2D9ADA4817}" srcId="{A2376683-5F99-478C-B767-146AEB8CF7C1}" destId="{95CD695E-87E8-4371-A7F2-676F8B667706}" srcOrd="3" destOrd="0" parTransId="{1E988A1B-7F74-44E3-9985-3286C992E8E4}" sibTransId="{0C1FEA7C-C05D-4E9B-BAC0-449021CBAED6}"/>
    <dgm:cxn modelId="{15BEF827-4AC8-46DB-8D77-DA5C88F145FB}" srcId="{A2376683-5F99-478C-B767-146AEB8CF7C1}" destId="{D7D52F9B-FA35-4DB6-AEA0-4331C039A844}" srcOrd="0" destOrd="0" parTransId="{B1EA553D-0034-48E9-A0AB-C8645CB0C577}" sibTransId="{48E94CD5-CABC-4832-A6EC-0B258D07433A}"/>
    <dgm:cxn modelId="{88482211-DFDD-432E-BE5C-C3DB09046BB0}" type="presOf" srcId="{A2376683-5F99-478C-B767-146AEB8CF7C1}" destId="{64170714-880C-4F46-B969-8294F1E69C1D}" srcOrd="0" destOrd="0" presId="urn:microsoft.com/office/officeart/2005/8/layout/radial6"/>
    <dgm:cxn modelId="{E95BF671-8252-4B31-A494-E24FABBBCB5B}" type="presOf" srcId="{2D2DC930-037B-4A35-BE3D-5C840AA7F6D4}" destId="{30BA824A-2CD4-4314-967E-646D178E824A}" srcOrd="0" destOrd="0" presId="urn:microsoft.com/office/officeart/2005/8/layout/radial6"/>
    <dgm:cxn modelId="{215AA6FC-B47A-4460-8589-2D091142F794}" type="presOf" srcId="{D7D52F9B-FA35-4DB6-AEA0-4331C039A844}" destId="{D6FA1972-3996-4DBC-A389-EDF47026FC15}"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D0AE5CE9-31AD-4440-8715-698CE7E2A1F9}" type="presOf" srcId="{7EDF797B-557E-496A-9BED-92C0965FA8F8}" destId="{69A78FDE-5ED0-4B5B-9B07-DF66E8D18041}"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FB1B5959-05F0-43FA-8E96-DC5F5FA7DF46}" type="presOf" srcId="{95CD695E-87E8-4371-A7F2-676F8B667706}" destId="{887544E0-63E3-4389-92DD-9C6C5464364D}" srcOrd="0" destOrd="0" presId="urn:microsoft.com/office/officeart/2005/8/layout/radial6"/>
    <dgm:cxn modelId="{5CF85347-4337-40AF-99A1-EA1A9A03B74A}" type="presOf" srcId="{209D2C34-2657-4B7A-A7AA-B37D5698C1BE}" destId="{61069C88-D176-409C-8E57-FA52D38827CC}" srcOrd="0" destOrd="0" presId="urn:microsoft.com/office/officeart/2005/8/layout/radial6"/>
    <dgm:cxn modelId="{E0BE345E-2D72-47EF-A0D4-FF3737FA3FA5}" type="presOf" srcId="{48E94CD5-CABC-4832-A6EC-0B258D07433A}" destId="{5214219A-2F28-42A9-A1AB-FCE5DD424967}" srcOrd="0" destOrd="0" presId="urn:microsoft.com/office/officeart/2005/8/layout/radial6"/>
    <dgm:cxn modelId="{62981EB9-214D-4EF7-8868-FE3854EEE187}" type="presOf" srcId="{E7EE7418-441F-4018-A820-ED6C027FABF8}" destId="{E7FDB586-018C-4BDD-8D06-53D2CDBA6432}"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EE15CEF7-3F94-48F9-8569-A057837BA6B1}" type="presParOf" srcId="{30BA824A-2CD4-4314-967E-646D178E824A}" destId="{64170714-880C-4F46-B969-8294F1E69C1D}" srcOrd="0" destOrd="0" presId="urn:microsoft.com/office/officeart/2005/8/layout/radial6"/>
    <dgm:cxn modelId="{79D36CAB-4F0E-4BBF-90B8-5CE3BE14D9B1}" type="presParOf" srcId="{30BA824A-2CD4-4314-967E-646D178E824A}" destId="{D6FA1972-3996-4DBC-A389-EDF47026FC15}" srcOrd="1" destOrd="0" presId="urn:microsoft.com/office/officeart/2005/8/layout/radial6"/>
    <dgm:cxn modelId="{8F1DD541-48F6-4513-8211-7B2212227171}" type="presParOf" srcId="{30BA824A-2CD4-4314-967E-646D178E824A}" destId="{9C14814E-0E9C-4DD1-A47F-E6D29DDC50C4}" srcOrd="2" destOrd="0" presId="urn:microsoft.com/office/officeart/2005/8/layout/radial6"/>
    <dgm:cxn modelId="{F9A0AABF-D4C6-4741-AA00-AC087F315AD3}" type="presParOf" srcId="{30BA824A-2CD4-4314-967E-646D178E824A}" destId="{5214219A-2F28-42A9-A1AB-FCE5DD424967}" srcOrd="3" destOrd="0" presId="urn:microsoft.com/office/officeart/2005/8/layout/radial6"/>
    <dgm:cxn modelId="{D9C28D9F-02BE-42FF-9A8E-CAF0D95F237C}" type="presParOf" srcId="{30BA824A-2CD4-4314-967E-646D178E824A}" destId="{61069C88-D176-409C-8E57-FA52D38827CC}" srcOrd="4" destOrd="0" presId="urn:microsoft.com/office/officeart/2005/8/layout/radial6"/>
    <dgm:cxn modelId="{DE402032-CEC1-4054-B92D-8D126C34622E}" type="presParOf" srcId="{30BA824A-2CD4-4314-967E-646D178E824A}" destId="{D0F826C4-5351-4F8B-BBA5-C4ACAF0D3A3B}" srcOrd="5" destOrd="0" presId="urn:microsoft.com/office/officeart/2005/8/layout/radial6"/>
    <dgm:cxn modelId="{25D2AB5A-39FE-4CB1-8757-CB91718259CC}" type="presParOf" srcId="{30BA824A-2CD4-4314-967E-646D178E824A}" destId="{E7FDB586-018C-4BDD-8D06-53D2CDBA6432}" srcOrd="6" destOrd="0" presId="urn:microsoft.com/office/officeart/2005/8/layout/radial6"/>
    <dgm:cxn modelId="{E93C4681-4651-48A5-9DDD-BCFCD9F09C29}" type="presParOf" srcId="{30BA824A-2CD4-4314-967E-646D178E824A}" destId="{69A78FDE-5ED0-4B5B-9B07-DF66E8D18041}" srcOrd="7" destOrd="0" presId="urn:microsoft.com/office/officeart/2005/8/layout/radial6"/>
    <dgm:cxn modelId="{F70601BB-DB2A-4002-B9FE-6B3C824DCB77}" type="presParOf" srcId="{30BA824A-2CD4-4314-967E-646D178E824A}" destId="{E84F76F6-B7B6-45AD-8265-B795A0EF4170}" srcOrd="8" destOrd="0" presId="urn:microsoft.com/office/officeart/2005/8/layout/radial6"/>
    <dgm:cxn modelId="{93C309FC-9CBF-4C90-9EA4-BD61A5B0D857}" type="presParOf" srcId="{30BA824A-2CD4-4314-967E-646D178E824A}" destId="{418A5D69-37F4-4962-BFDE-2EB15E31FE59}" srcOrd="9" destOrd="0" presId="urn:microsoft.com/office/officeart/2005/8/layout/radial6"/>
    <dgm:cxn modelId="{4FA0C8EF-696A-4B4F-9CCF-6C488EFCDEE3}" type="presParOf" srcId="{30BA824A-2CD4-4314-967E-646D178E824A}" destId="{887544E0-63E3-4389-92DD-9C6C5464364D}" srcOrd="10" destOrd="0" presId="urn:microsoft.com/office/officeart/2005/8/layout/radial6"/>
    <dgm:cxn modelId="{D8179643-31B9-4B75-B413-28F1106BAFB1}" type="presParOf" srcId="{30BA824A-2CD4-4314-967E-646D178E824A}" destId="{4536DDBF-C14F-47E2-9AB4-A5286E0FF5D7}" srcOrd="11" destOrd="0" presId="urn:microsoft.com/office/officeart/2005/8/layout/radial6"/>
    <dgm:cxn modelId="{474BD696-CA6B-476A-85AA-4F4EA2CBD94A}"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Lecciones</a:t>
          </a:r>
          <a:r>
            <a:rPr lang="es-MX" baseline="0" dirty="0" smtClean="0"/>
            <a:t> Aprendidas</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Documentación final</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Notas de Entrega</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AFA9444E-F5CE-4771-9DF4-CECFB222E037}" type="presOf" srcId="{3E20D944-F98B-4E0C-84D4-5EC343F29A50}" destId="{B5CCF7BE-4276-4BB1-AF76-0CA5293B868E}" srcOrd="0" destOrd="0" presId="urn:microsoft.com/office/officeart/2005/8/layout/cycle3"/>
    <dgm:cxn modelId="{53501EB8-1C3D-4F0B-8809-B8683ADFAB03}" type="presOf" srcId="{2D9D8D8B-FC19-45BE-B624-C4C6D4D70AD1}" destId="{E428B76E-C165-47D0-A16F-88ADC39203BF}" srcOrd="0" destOrd="0" presId="urn:microsoft.com/office/officeart/2005/8/layout/cycle3"/>
    <dgm:cxn modelId="{B16A3438-7220-42F5-8A6B-815C522BB325}" type="presOf" srcId="{11A32076-D3D9-44A0-9CE6-9AA3D6E013C7}" destId="{FE1CA61E-66E6-417A-B4BE-0F8F3494A581}"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142583FB-9809-46AE-AB9B-CF30C760957C}" type="presOf" srcId="{12D8C457-2BCC-4331-B6BA-08F145D67FF4}" destId="{0834AD5D-010E-42E8-86EA-7D2644DD1405}" srcOrd="0" destOrd="0" presId="urn:microsoft.com/office/officeart/2005/8/layout/cycle3"/>
    <dgm:cxn modelId="{18E5F5AF-BBD5-40FE-A829-5BDEF2218F2C}" type="presOf" srcId="{DC46D55E-AD2A-4A48-8064-F1A01C088A4F}" destId="{99980F2D-C1B7-4856-9B6F-A96FC082A58A}"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AA983814-43F1-495F-B77F-71EDE441C2A6}" type="presParOf" srcId="{99980F2D-C1B7-4856-9B6F-A96FC082A58A}" destId="{81A85E6A-AC67-4FBD-A665-34B1002C4A84}" srcOrd="0" destOrd="0" presId="urn:microsoft.com/office/officeart/2005/8/layout/cycle3"/>
    <dgm:cxn modelId="{1BA1D236-0A4D-4806-A759-5C61BD32A181}" type="presParOf" srcId="{81A85E6A-AC67-4FBD-A665-34B1002C4A84}" destId="{FE1CA61E-66E6-417A-B4BE-0F8F3494A581}" srcOrd="0" destOrd="0" presId="urn:microsoft.com/office/officeart/2005/8/layout/cycle3"/>
    <dgm:cxn modelId="{3E130081-1702-4EED-A29C-89E07F04C31A}" type="presParOf" srcId="{81A85E6A-AC67-4FBD-A665-34B1002C4A84}" destId="{0834AD5D-010E-42E8-86EA-7D2644DD1405}" srcOrd="1" destOrd="0" presId="urn:microsoft.com/office/officeart/2005/8/layout/cycle3"/>
    <dgm:cxn modelId="{1A37E6D1-483D-4CE5-B300-1C31CA0F4FC9}" type="presParOf" srcId="{81A85E6A-AC67-4FBD-A665-34B1002C4A84}" destId="{B5CCF7BE-4276-4BB1-AF76-0CA5293B868E}" srcOrd="2" destOrd="0" presId="urn:microsoft.com/office/officeart/2005/8/layout/cycle3"/>
    <dgm:cxn modelId="{825939ED-6CF7-492E-BFD2-3F06F3DBB118}"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MX" sz="2000" kern="1200" dirty="0" smtClean="0"/>
            <a:t>Definición del cronograma</a:t>
          </a:r>
          <a:endParaRPr lang="es-MX" sz="20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Visión, alcances y limitaciones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Estudio de factibilidad</a:t>
          </a:r>
          <a:endParaRPr lang="es-MX" sz="12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Requisitos</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Establecimiento de los interesados</a:t>
          </a:r>
          <a:endParaRPr lang="es-MX" sz="900" kern="1200" dirty="0"/>
        </a:p>
      </dsp:txBody>
      <dsp:txXfrm>
        <a:off x="1338977" y="2234431"/>
        <a:ext cx="1320853" cy="94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Identificación del usuario</a:t>
          </a:r>
          <a:endParaRPr lang="es-MX" sz="15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Historia del usuario</a:t>
          </a:r>
          <a:endParaRPr lang="es-MX" sz="15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Planificación de iteraciones</a:t>
          </a:r>
          <a:endParaRPr lang="es-MX" sz="1500" kern="1200" dirty="0"/>
        </a:p>
      </dsp:txBody>
      <dsp:txXfrm>
        <a:off x="861360" y="3531190"/>
        <a:ext cx="2042380" cy="55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DB54B-061E-462F-96ED-69C07FD18468}">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924B3C-E70A-4755-A538-73F365E885A1}">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Prueba</a:t>
          </a:r>
          <a:endParaRPr lang="es-MX" sz="2300" kern="1200" dirty="0"/>
        </a:p>
      </dsp:txBody>
      <dsp:txXfrm>
        <a:off x="3698614" y="941764"/>
        <a:ext cx="1449298" cy="724475"/>
      </dsp:txXfrm>
    </dsp:sp>
    <dsp:sp modelId="{61F4E216-E5DA-4AD1-9919-59948360587D}">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71FAC-7184-4BC7-898D-9EA99C67093C}">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Código</a:t>
          </a:r>
          <a:endParaRPr lang="es-MX" sz="2300" kern="1200" dirty="0"/>
        </a:p>
      </dsp:txBody>
      <dsp:txXfrm>
        <a:off x="2977148" y="2449237"/>
        <a:ext cx="1449298" cy="724475"/>
      </dsp:txXfrm>
    </dsp:sp>
    <dsp:sp modelId="{F3081689-E732-4581-970D-A4687F003ACE}">
      <dsp:nvSpPr>
        <dsp:cNvPr id="0" name=""/>
        <dsp:cNvSpPr/>
      </dsp:nvSpPr>
      <dsp:spPr>
        <a:xfrm>
          <a:off x="3307759" y="3176964"/>
          <a:ext cx="2240804" cy="2241702"/>
        </a:xfrm>
        <a:prstGeom prst="blockArc">
          <a:avLst>
            <a:gd name="adj1" fmla="val 13500000"/>
            <a:gd name="adj2" fmla="val 10800000"/>
            <a:gd name="adj3" fmla="val 1274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BACDE-5696-47EE-B500-D223533956C2}">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err="1" smtClean="0"/>
            <a:t>Refactorizar</a:t>
          </a:r>
          <a:endParaRPr lang="es-MX" sz="2300" kern="1200" dirty="0"/>
        </a:p>
      </dsp:txBody>
      <dsp:txXfrm>
        <a:off x="3702042" y="3958878"/>
        <a:ext cx="1449298" cy="7244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s-MX" sz="2200" kern="1200" dirty="0" smtClean="0"/>
            <a:t>Control de calidad y pruebas de aceptación</a:t>
          </a:r>
          <a:endParaRPr lang="es-MX" sz="22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Pruebas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Integración</a:t>
          </a:r>
          <a:endParaRPr lang="es-MX" sz="16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Pruebas de usabilidad</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Aceptación de la aplicación</a:t>
          </a:r>
          <a:endParaRPr lang="es-MX" sz="1050" kern="1200" dirty="0"/>
        </a:p>
      </dsp:txBody>
      <dsp:txXfrm>
        <a:off x="1338977" y="2234431"/>
        <a:ext cx="1320853" cy="949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Lecciones</a:t>
          </a:r>
          <a:r>
            <a:rPr lang="es-MX" sz="1700" kern="1200" baseline="0" dirty="0" smtClean="0"/>
            <a:t> Aprendidas</a:t>
          </a:r>
          <a:endParaRPr lang="es-MX" sz="17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Documentación final</a:t>
          </a:r>
          <a:endParaRPr lang="es-MX" sz="17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Notas de Entrega</a:t>
          </a:r>
          <a:endParaRPr lang="es-MX" sz="1700" kern="1200" dirty="0"/>
        </a:p>
      </dsp:txBody>
      <dsp:txXfrm>
        <a:off x="861360" y="3531190"/>
        <a:ext cx="2042380" cy="55353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E334F8-8811-4F81-8471-533884BD398D}" type="datetimeFigureOut">
              <a:rPr lang="es-MX" smtClean="0"/>
              <a:t>02/03/2020</a:t>
            </a:fld>
            <a:endParaRPr lang="es-MX"/>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20BEE1-39A8-42F4-8199-A9BB1419FA65}" type="slidenum">
              <a:rPr lang="es-MX" smtClean="0"/>
              <a:t>‹Nº›</a:t>
            </a:fld>
            <a:endParaRPr lang="es-MX"/>
          </a:p>
        </p:txBody>
      </p:sp>
    </p:spTree>
    <p:extLst>
      <p:ext uri="{BB962C8B-B14F-4D97-AF65-F5344CB8AC3E}">
        <p14:creationId xmlns:p14="http://schemas.microsoft.com/office/powerpoint/2010/main" val="1735738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FB938-0F27-4B00-944F-70CDAB3C0229}" type="datetimeFigureOut">
              <a:rPr lang="es-MX" smtClean="0"/>
              <a:t>02/03/2020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5E3E9-D2FA-48A9-AC98-1D78777E9508}" type="slidenum">
              <a:rPr lang="es-MX" smtClean="0"/>
              <a:t>‹Nº›</a:t>
            </a:fld>
            <a:endParaRPr lang="es-MX"/>
          </a:p>
        </p:txBody>
      </p:sp>
    </p:spTree>
    <p:extLst>
      <p:ext uri="{BB962C8B-B14F-4D97-AF65-F5344CB8AC3E}">
        <p14:creationId xmlns:p14="http://schemas.microsoft.com/office/powerpoint/2010/main" val="29793968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a:t>
            </a:fld>
            <a:endParaRPr lang="es-MX"/>
          </a:p>
        </p:txBody>
      </p:sp>
    </p:spTree>
    <p:extLst>
      <p:ext uri="{BB962C8B-B14F-4D97-AF65-F5344CB8AC3E}">
        <p14:creationId xmlns:p14="http://schemas.microsoft.com/office/powerpoint/2010/main" val="73490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13</a:t>
            </a:fld>
            <a:endParaRPr lang="es-MX"/>
          </a:p>
        </p:txBody>
      </p:sp>
    </p:spTree>
    <p:extLst>
      <p:ext uri="{BB962C8B-B14F-4D97-AF65-F5344CB8AC3E}">
        <p14:creationId xmlns:p14="http://schemas.microsoft.com/office/powerpoint/2010/main" val="231923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effectLst/>
              </a:rPr>
              <a:t>Liga Peatonal es una organización no gubernamental cuyo objetivo es transformar las ciudades en México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17</a:t>
            </a:fld>
            <a:endParaRPr lang="es-MX"/>
          </a:p>
        </p:txBody>
      </p:sp>
    </p:spTree>
    <p:extLst>
      <p:ext uri="{BB962C8B-B14F-4D97-AF65-F5344CB8AC3E}">
        <p14:creationId xmlns:p14="http://schemas.microsoft.com/office/powerpoint/2010/main" val="262487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20</a:t>
            </a:fld>
            <a:endParaRPr lang="es-MX"/>
          </a:p>
        </p:txBody>
      </p:sp>
    </p:spTree>
    <p:extLst>
      <p:ext uri="{BB962C8B-B14F-4D97-AF65-F5344CB8AC3E}">
        <p14:creationId xmlns:p14="http://schemas.microsoft.com/office/powerpoint/2010/main" val="225539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21</a:t>
            </a:fld>
            <a:endParaRPr lang="es-MX"/>
          </a:p>
        </p:txBody>
      </p:sp>
    </p:spTree>
    <p:extLst>
      <p:ext uri="{BB962C8B-B14F-4D97-AF65-F5344CB8AC3E}">
        <p14:creationId xmlns:p14="http://schemas.microsoft.com/office/powerpoint/2010/main" val="2370657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22</a:t>
            </a:fld>
            <a:endParaRPr lang="es-MX"/>
          </a:p>
        </p:txBody>
      </p:sp>
    </p:spTree>
    <p:extLst>
      <p:ext uri="{BB962C8B-B14F-4D97-AF65-F5344CB8AC3E}">
        <p14:creationId xmlns:p14="http://schemas.microsoft.com/office/powerpoint/2010/main" val="2080787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23</a:t>
            </a:fld>
            <a:endParaRPr lang="es-MX"/>
          </a:p>
        </p:txBody>
      </p:sp>
    </p:spTree>
    <p:extLst>
      <p:ext uri="{BB962C8B-B14F-4D97-AF65-F5344CB8AC3E}">
        <p14:creationId xmlns:p14="http://schemas.microsoft.com/office/powerpoint/2010/main" val="2725687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smtClean="0"/>
              <a:t>A medida que los teléfonos móviles crecen con popularidad, los sistemas operativos con los que funcionan adquieren mayor importancia. La cuota de mercado de sistemas operativos móviles  para este año es el siguiente: </a:t>
            </a:r>
          </a:p>
          <a:p>
            <a:pPr marL="0" indent="0">
              <a:buNone/>
            </a:pPr>
            <a:r>
              <a:rPr lang="es-ES" dirty="0" smtClean="0"/>
              <a:t></a:t>
            </a:r>
            <a:r>
              <a:rPr lang="es-ES" b="1" dirty="0" smtClean="0"/>
              <a:t>Android 82.6% </a:t>
            </a:r>
            <a:r>
              <a:rPr lang="es-ES" dirty="0" smtClean="0"/>
              <a:t> iOS 14.1%  Windows </a:t>
            </a:r>
            <a:r>
              <a:rPr lang="es-ES" dirty="0" err="1" smtClean="0"/>
              <a:t>Phone</a:t>
            </a:r>
            <a:r>
              <a:rPr lang="es-ES" dirty="0" smtClean="0"/>
              <a:t> 2.3%  Otros 0.9%</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24</a:t>
            </a:fld>
            <a:endParaRPr lang="es-MX"/>
          </a:p>
        </p:txBody>
      </p:sp>
    </p:spTree>
    <p:extLst>
      <p:ext uri="{BB962C8B-B14F-4D97-AF65-F5344CB8AC3E}">
        <p14:creationId xmlns:p14="http://schemas.microsoft.com/office/powerpoint/2010/main" val="79654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25</a:t>
            </a:fld>
            <a:endParaRPr lang="es-MX"/>
          </a:p>
        </p:txBody>
      </p:sp>
    </p:spTree>
    <p:extLst>
      <p:ext uri="{BB962C8B-B14F-4D97-AF65-F5344CB8AC3E}">
        <p14:creationId xmlns:p14="http://schemas.microsoft.com/office/powerpoint/2010/main" val="355847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26</a:t>
            </a:fld>
            <a:endParaRPr lang="es-MX"/>
          </a:p>
        </p:txBody>
      </p:sp>
    </p:spTree>
    <p:extLst>
      <p:ext uri="{BB962C8B-B14F-4D97-AF65-F5344CB8AC3E}">
        <p14:creationId xmlns:p14="http://schemas.microsoft.com/office/powerpoint/2010/main" val="41179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27</a:t>
            </a:fld>
            <a:endParaRPr lang="es-MX"/>
          </a:p>
        </p:txBody>
      </p:sp>
    </p:spTree>
    <p:extLst>
      <p:ext uri="{BB962C8B-B14F-4D97-AF65-F5344CB8AC3E}">
        <p14:creationId xmlns:p14="http://schemas.microsoft.com/office/powerpoint/2010/main" val="302295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a:t>
            </a:fld>
            <a:endParaRPr lang="es-MX"/>
          </a:p>
        </p:txBody>
      </p:sp>
    </p:spTree>
    <p:extLst>
      <p:ext uri="{BB962C8B-B14F-4D97-AF65-F5344CB8AC3E}">
        <p14:creationId xmlns:p14="http://schemas.microsoft.com/office/powerpoint/2010/main" val="3247803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28</a:t>
            </a:fld>
            <a:endParaRPr lang="es-MX"/>
          </a:p>
        </p:txBody>
      </p:sp>
    </p:spTree>
    <p:extLst>
      <p:ext uri="{BB962C8B-B14F-4D97-AF65-F5344CB8AC3E}">
        <p14:creationId xmlns:p14="http://schemas.microsoft.com/office/powerpoint/2010/main" val="3992009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29</a:t>
            </a:fld>
            <a:endParaRPr lang="es-MX"/>
          </a:p>
        </p:txBody>
      </p:sp>
    </p:spTree>
    <p:extLst>
      <p:ext uri="{BB962C8B-B14F-4D97-AF65-F5344CB8AC3E}">
        <p14:creationId xmlns:p14="http://schemas.microsoft.com/office/powerpoint/2010/main" val="8919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30</a:t>
            </a:fld>
            <a:endParaRPr lang="es-MX"/>
          </a:p>
        </p:txBody>
      </p:sp>
    </p:spTree>
    <p:extLst>
      <p:ext uri="{BB962C8B-B14F-4D97-AF65-F5344CB8AC3E}">
        <p14:creationId xmlns:p14="http://schemas.microsoft.com/office/powerpoint/2010/main" val="1349893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31</a:t>
            </a:fld>
            <a:endParaRPr lang="es-MX"/>
          </a:p>
        </p:txBody>
      </p:sp>
    </p:spTree>
    <p:extLst>
      <p:ext uri="{BB962C8B-B14F-4D97-AF65-F5344CB8AC3E}">
        <p14:creationId xmlns:p14="http://schemas.microsoft.com/office/powerpoint/2010/main" val="2202643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Es una guía metodológica ágil, para el desarrollo de aplicaciones móviles, basada en características de las metodologías XP, SCRUM Y TDD </a:t>
            </a:r>
            <a:r>
              <a:rPr lang="es-ES" sz="1200" kern="1200" dirty="0" err="1" smtClean="0">
                <a:solidFill>
                  <a:schemeClr val="tx1"/>
                </a:solidFill>
                <a:effectLst/>
                <a:latin typeface="+mn-lt"/>
                <a:ea typeface="+mn-ea"/>
                <a:cs typeface="+mn-cs"/>
              </a:rPr>
              <a:t>Yohn</a:t>
            </a:r>
            <a:r>
              <a:rPr lang="es-ES" sz="1200" kern="1200" dirty="0" smtClean="0">
                <a:solidFill>
                  <a:schemeClr val="tx1"/>
                </a:solidFill>
                <a:effectLst/>
                <a:latin typeface="+mn-lt"/>
                <a:ea typeface="+mn-ea"/>
                <a:cs typeface="+mn-cs"/>
              </a:rPr>
              <a:t> Daniel Amaya </a:t>
            </a:r>
            <a:r>
              <a:rPr lang="es-ES" sz="1200" kern="1200" dirty="0" err="1" smtClean="0">
                <a:solidFill>
                  <a:schemeClr val="tx1"/>
                </a:solidFill>
                <a:effectLst/>
                <a:latin typeface="+mn-lt"/>
                <a:ea typeface="+mn-ea"/>
                <a:cs typeface="+mn-cs"/>
              </a:rPr>
              <a:t>Balaguera</a:t>
            </a:r>
            <a:r>
              <a:rPr lang="es-ES" sz="1200" kern="120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32</a:t>
            </a:fld>
            <a:endParaRPr lang="es-MX"/>
          </a:p>
        </p:txBody>
      </p:sp>
    </p:spTree>
    <p:extLst>
      <p:ext uri="{BB962C8B-B14F-4D97-AF65-F5344CB8AC3E}">
        <p14:creationId xmlns:p14="http://schemas.microsoft.com/office/powerpoint/2010/main" val="3061050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33</a:t>
            </a:fld>
            <a:endParaRPr lang="es-MX"/>
          </a:p>
        </p:txBody>
      </p:sp>
    </p:spTree>
    <p:extLst>
      <p:ext uri="{BB962C8B-B14F-4D97-AF65-F5344CB8AC3E}">
        <p14:creationId xmlns:p14="http://schemas.microsoft.com/office/powerpoint/2010/main" val="3779031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34</a:t>
            </a:fld>
            <a:endParaRPr lang="es-MX"/>
          </a:p>
        </p:txBody>
      </p:sp>
    </p:spTree>
    <p:extLst>
      <p:ext uri="{BB962C8B-B14F-4D97-AF65-F5344CB8AC3E}">
        <p14:creationId xmlns:p14="http://schemas.microsoft.com/office/powerpoint/2010/main" val="218048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35</a:t>
            </a:fld>
            <a:endParaRPr lang="es-MX"/>
          </a:p>
        </p:txBody>
      </p:sp>
    </p:spTree>
    <p:extLst>
      <p:ext uri="{BB962C8B-B14F-4D97-AF65-F5344CB8AC3E}">
        <p14:creationId xmlns:p14="http://schemas.microsoft.com/office/powerpoint/2010/main" val="398645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el objetivo es una versión totalmente funcional del sistema en desarrollo, mediante el control de calidad, las tareas se dividen en integración del sistema, pruebas de usabilidad, aceptación por parte de los usuarios y pruebas del sistema.</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36</a:t>
            </a:fld>
            <a:endParaRPr lang="es-MX"/>
          </a:p>
        </p:txBody>
      </p:sp>
    </p:spTree>
    <p:extLst>
      <p:ext uri="{BB962C8B-B14F-4D97-AF65-F5344CB8AC3E}">
        <p14:creationId xmlns:p14="http://schemas.microsoft.com/office/powerpoint/2010/main" val="74232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tiene por objetivo realizar la documentación final del sistema, notas de entrega y el análisis de todas las actividades que se realizaron.</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37</a:t>
            </a:fld>
            <a:endParaRPr lang="es-MX"/>
          </a:p>
        </p:txBody>
      </p:sp>
    </p:spTree>
    <p:extLst>
      <p:ext uri="{BB962C8B-B14F-4D97-AF65-F5344CB8AC3E}">
        <p14:creationId xmlns:p14="http://schemas.microsoft.com/office/powerpoint/2010/main" val="290567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a:t>
            </a:fld>
            <a:endParaRPr lang="es-MX"/>
          </a:p>
        </p:txBody>
      </p:sp>
    </p:spTree>
    <p:extLst>
      <p:ext uri="{BB962C8B-B14F-4D97-AF65-F5344CB8AC3E}">
        <p14:creationId xmlns:p14="http://schemas.microsoft.com/office/powerpoint/2010/main" val="3732234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38</a:t>
            </a:fld>
            <a:endParaRPr lang="es-MX"/>
          </a:p>
        </p:txBody>
      </p:sp>
    </p:spTree>
    <p:extLst>
      <p:ext uri="{BB962C8B-B14F-4D97-AF65-F5344CB8AC3E}">
        <p14:creationId xmlns:p14="http://schemas.microsoft.com/office/powerpoint/2010/main" val="148021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p>
          <a:p>
            <a:endParaRPr lang="es-MX" dirty="0" smtClean="0"/>
          </a:p>
          <a:p>
            <a:r>
              <a:rPr lang="es-ES" sz="1200" b="0" i="0" u="none" strike="noStrike" kern="1200" dirty="0" smtClean="0">
                <a:solidFill>
                  <a:schemeClr val="tx1"/>
                </a:solidFill>
                <a:effectLst/>
                <a:latin typeface="+mn-lt"/>
                <a:ea typeface="+mn-ea"/>
                <a:cs typeface="+mn-cs"/>
              </a:rPr>
              <a:t>basados en el </a:t>
            </a:r>
            <a:r>
              <a:rPr lang="es-ES" sz="1200" b="1" i="0" u="none" strike="noStrike" kern="1200" dirty="0" smtClean="0">
                <a:solidFill>
                  <a:schemeClr val="tx1"/>
                </a:solidFill>
                <a:effectLst/>
                <a:latin typeface="+mn-lt"/>
                <a:ea typeface="+mn-ea"/>
                <a:cs typeface="+mn-cs"/>
              </a:rPr>
              <a:t>desarrollo</a:t>
            </a:r>
            <a:r>
              <a:rPr lang="es-ES" sz="1200" b="0" i="0" u="none" strike="noStrike" kern="1200" dirty="0" smtClean="0">
                <a:solidFill>
                  <a:schemeClr val="tx1"/>
                </a:solidFill>
                <a:effectLst/>
                <a:latin typeface="+mn-lt"/>
                <a:ea typeface="+mn-ea"/>
                <a:cs typeface="+mn-cs"/>
              </a:rPr>
              <a:t> iterativo e incremental, donde los requisitos y soluciones evolucionan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39</a:t>
            </a:fld>
            <a:endParaRPr lang="es-MX"/>
          </a:p>
        </p:txBody>
      </p:sp>
    </p:spTree>
    <p:extLst>
      <p:ext uri="{BB962C8B-B14F-4D97-AF65-F5344CB8AC3E}">
        <p14:creationId xmlns:p14="http://schemas.microsoft.com/office/powerpoint/2010/main" val="428532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51</a:t>
            </a:fld>
            <a:endParaRPr lang="es-MX"/>
          </a:p>
        </p:txBody>
      </p:sp>
    </p:spTree>
    <p:extLst>
      <p:ext uri="{BB962C8B-B14F-4D97-AF65-F5344CB8AC3E}">
        <p14:creationId xmlns:p14="http://schemas.microsoft.com/office/powerpoint/2010/main" val="849435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52</a:t>
            </a:fld>
            <a:endParaRPr lang="es-MX"/>
          </a:p>
        </p:txBody>
      </p:sp>
    </p:spTree>
    <p:extLst>
      <p:ext uri="{BB962C8B-B14F-4D97-AF65-F5344CB8AC3E}">
        <p14:creationId xmlns:p14="http://schemas.microsoft.com/office/powerpoint/2010/main" val="1167604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53</a:t>
            </a:fld>
            <a:endParaRPr lang="es-MX"/>
          </a:p>
        </p:txBody>
      </p:sp>
    </p:spTree>
    <p:extLst>
      <p:ext uri="{BB962C8B-B14F-4D97-AF65-F5344CB8AC3E}">
        <p14:creationId xmlns:p14="http://schemas.microsoft.com/office/powerpoint/2010/main" val="989279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54</a:t>
            </a:fld>
            <a:endParaRPr lang="es-MX"/>
          </a:p>
        </p:txBody>
      </p:sp>
    </p:spTree>
    <p:extLst>
      <p:ext uri="{BB962C8B-B14F-4D97-AF65-F5344CB8AC3E}">
        <p14:creationId xmlns:p14="http://schemas.microsoft.com/office/powerpoint/2010/main" val="23470422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55</a:t>
            </a:fld>
            <a:endParaRPr lang="es-MX"/>
          </a:p>
        </p:txBody>
      </p:sp>
    </p:spTree>
    <p:extLst>
      <p:ext uri="{BB962C8B-B14F-4D97-AF65-F5344CB8AC3E}">
        <p14:creationId xmlns:p14="http://schemas.microsoft.com/office/powerpoint/2010/main" val="254789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56</a:t>
            </a:fld>
            <a:endParaRPr lang="es-MX"/>
          </a:p>
        </p:txBody>
      </p:sp>
    </p:spTree>
    <p:extLst>
      <p:ext uri="{BB962C8B-B14F-4D97-AF65-F5344CB8AC3E}">
        <p14:creationId xmlns:p14="http://schemas.microsoft.com/office/powerpoint/2010/main" val="3909276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a:t>
            </a:fld>
            <a:endParaRPr lang="es-MX"/>
          </a:p>
        </p:txBody>
      </p:sp>
    </p:spTree>
    <p:extLst>
      <p:ext uri="{BB962C8B-B14F-4D97-AF65-F5344CB8AC3E}">
        <p14:creationId xmlns:p14="http://schemas.microsoft.com/office/powerpoint/2010/main" val="354903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muestro esta grafica? (Publico) </a:t>
            </a:r>
            <a:r>
              <a:rPr lang="es-MX" dirty="0" smtClean="0"/>
              <a:t>¿Cuál</a:t>
            </a:r>
            <a:r>
              <a:rPr lang="es-MX" baseline="0" dirty="0" smtClean="0"/>
              <a:t> es el problema? – Inseguridad vial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a:t>
            </a:fld>
            <a:endParaRPr lang="es-MX"/>
          </a:p>
        </p:txBody>
      </p:sp>
    </p:spTree>
    <p:extLst>
      <p:ext uri="{BB962C8B-B14F-4D97-AF65-F5344CB8AC3E}">
        <p14:creationId xmlns:p14="http://schemas.microsoft.com/office/powerpoint/2010/main" val="163710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a:t>
            </a:fld>
            <a:endParaRPr lang="es-MX"/>
          </a:p>
        </p:txBody>
      </p:sp>
    </p:spTree>
    <p:extLst>
      <p:ext uri="{BB962C8B-B14F-4D97-AF65-F5344CB8AC3E}">
        <p14:creationId xmlns:p14="http://schemas.microsoft.com/office/powerpoint/2010/main" val="167530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7</a:t>
            </a:fld>
            <a:endParaRPr lang="es-MX"/>
          </a:p>
        </p:txBody>
      </p:sp>
    </p:spTree>
    <p:extLst>
      <p:ext uri="{BB962C8B-B14F-4D97-AF65-F5344CB8AC3E}">
        <p14:creationId xmlns:p14="http://schemas.microsoft.com/office/powerpoint/2010/main" val="986530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1- Observar el impacto que conlleva la seguridad y como afecta el desarrollo económico</a:t>
            </a:r>
          </a:p>
          <a:p>
            <a:r>
              <a:rPr lang="es-MX" dirty="0" smtClean="0"/>
              <a:t>2- Entender</a:t>
            </a:r>
            <a:r>
              <a:rPr lang="es-MX" baseline="0" dirty="0" smtClean="0"/>
              <a:t> como</a:t>
            </a:r>
            <a:r>
              <a:rPr lang="es-MX" dirty="0" smtClean="0"/>
              <a:t> afecta el</a:t>
            </a:r>
            <a:r>
              <a:rPr lang="es-MX" baseline="0" dirty="0" smtClean="0"/>
              <a:t> crecimiento del desarrollo humano</a:t>
            </a:r>
          </a:p>
          <a:p>
            <a:r>
              <a:rPr lang="es-MX" baseline="0" dirty="0" smtClean="0"/>
              <a:t>3- Sector </a:t>
            </a:r>
            <a:r>
              <a:rPr lang="es-MX" baseline="0" dirty="0" err="1" smtClean="0"/>
              <a:t>Turistico</a:t>
            </a:r>
            <a:endParaRPr lang="es-MX" baseline="0" dirty="0" smtClean="0"/>
          </a:p>
          <a:p>
            <a:r>
              <a:rPr lang="es-MX" baseline="0" dirty="0" smtClean="0"/>
              <a:t>4- Tomar precauciones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10</a:t>
            </a:fld>
            <a:endParaRPr lang="es-MX"/>
          </a:p>
        </p:txBody>
      </p:sp>
    </p:spTree>
    <p:extLst>
      <p:ext uri="{BB962C8B-B14F-4D97-AF65-F5344CB8AC3E}">
        <p14:creationId xmlns:p14="http://schemas.microsoft.com/office/powerpoint/2010/main" val="293929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una aplicación móvil?</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11</a:t>
            </a:fld>
            <a:endParaRPr lang="es-MX"/>
          </a:p>
        </p:txBody>
      </p:sp>
    </p:spTree>
    <p:extLst>
      <p:ext uri="{BB962C8B-B14F-4D97-AF65-F5344CB8AC3E}">
        <p14:creationId xmlns:p14="http://schemas.microsoft.com/office/powerpoint/2010/main" val="339326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DF692327-4EDA-44AF-98B8-B743F2EE8862}" type="datetime1">
              <a:rPr lang="en-US" smtClean="0"/>
              <a:t>3/2/2020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364536" y="6152391"/>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46377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D068A60E-796C-4F35-BAE3-1CF62F850C38}" type="datetime1">
              <a:rPr lang="en-US" smtClean="0"/>
              <a:t>3/2/2020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3684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23026F37-AFB0-4F92-9FFA-632F54037EB5}" type="datetime1">
              <a:rPr lang="en-US" smtClean="0"/>
              <a:t>3/2/2020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497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E95ECF0-9FD1-41CB-A78A-279EFAD440E5}" type="datetime1">
              <a:rPr lang="en-US" smtClean="0"/>
              <a:t>3/2/2020</a:t>
            </a:fld>
            <a:endParaRPr lang="en-US" dirty="0"/>
          </a:p>
        </p:txBody>
      </p:sp>
      <p:sp>
        <p:nvSpPr>
          <p:cNvPr id="8" name="CuadroTexto 7"/>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
        <p:nvSpPr>
          <p:cNvPr id="9" name="Footer Placeholder 5"/>
          <p:cNvSpPr txBox="1">
            <a:spLocks/>
          </p:cNvSpPr>
          <p:nvPr userDrawn="1"/>
        </p:nvSpPr>
        <p:spPr>
          <a:xfrm>
            <a:off x="2754242" y="6300630"/>
            <a:ext cx="6672865"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Jesús</a:t>
            </a:r>
            <a:r>
              <a:rPr lang="en-US" dirty="0" smtClean="0"/>
              <a:t> Antonio Jaime Solis</a:t>
            </a:r>
            <a:endParaRPr lang="en-US" dirty="0"/>
          </a:p>
        </p:txBody>
      </p:sp>
      <p:sp>
        <p:nvSpPr>
          <p:cNvPr id="10" name="Slide Number Placeholder 6"/>
          <p:cNvSpPr txBox="1">
            <a:spLocks/>
          </p:cNvSpPr>
          <p:nvPr userDrawn="1"/>
        </p:nvSpPr>
        <p:spPr>
          <a:xfrm>
            <a:off x="10700342" y="6248400"/>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883020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E89373B3-F774-4477-BDF4-6E8B046F56E9}" type="datetime1">
              <a:rPr lang="en-US" smtClean="0"/>
              <a:t>3/2/2020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71564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5182691D-C261-42C3-B159-D49792C2CB6F}" type="datetime1">
              <a:rPr lang="en-US" smtClean="0"/>
              <a:t>3/2/2020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74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BBB1AB8B-92A4-462A-ACD2-B3BDA416C0AF}" type="datetime1">
              <a:rPr lang="en-US" smtClean="0"/>
              <a:t>3/2/2020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723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B0F1A9B6-2FEC-41A9-9DD0-B483FFA2329A}" type="datetime1">
              <a:rPr lang="en-US" smtClean="0"/>
              <a:t>3/2/2020</a:t>
            </a:fld>
            <a:endParaRPr lang="en-US" dirty="0"/>
          </a:p>
        </p:txBody>
      </p:sp>
      <p:sp>
        <p:nvSpPr>
          <p:cNvPr id="8" name="Marcador de pie de página 7"/>
          <p:cNvSpPr>
            <a:spLocks noGrp="1"/>
          </p:cNvSpPr>
          <p:nvPr>
            <p:ph type="ftr" sz="quarter" idx="11"/>
          </p:nvPr>
        </p:nvSpPr>
        <p:spPr/>
        <p:txBody>
          <a:bodyPr/>
          <a:lstStyle/>
          <a:p>
            <a:r>
              <a:rPr lang="en-US" smtClean="0"/>
              <a:t>Jesús Antonio Jaime Solis</a:t>
            </a:r>
            <a:endParaRPr lang="en-US" dirty="0"/>
          </a:p>
        </p:txBody>
      </p:sp>
      <p:sp>
        <p:nvSpPr>
          <p:cNvPr id="9" name="Marcador de número de diapositiva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4996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E26DC58E-4FD5-4B65-A968-D4D206294569}" type="datetime1">
              <a:rPr lang="en-US" smtClean="0"/>
              <a:t>3/2/2020</a:t>
            </a:fld>
            <a:endParaRPr lang="en-US" dirty="0"/>
          </a:p>
        </p:txBody>
      </p:sp>
      <p:sp>
        <p:nvSpPr>
          <p:cNvPr id="4" name="Marcador de pie de página 3"/>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94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F2355D9-8CB8-4602-86DE-6254CC01071A}" type="datetime1">
              <a:rPr lang="en-US" smtClean="0"/>
              <a:t>3/2/2020</a:t>
            </a:fld>
            <a:endParaRPr lang="en-US" dirty="0"/>
          </a:p>
        </p:txBody>
      </p:sp>
      <p:sp>
        <p:nvSpPr>
          <p:cNvPr id="3" name="Marcador de pie de página 2"/>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5" name="CuadroTexto 4"/>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19138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2BD006B-E7F9-4C6C-B504-BEAD11518824}" type="datetime1">
              <a:rPr lang="en-US" smtClean="0"/>
              <a:t>3/2/2020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0263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3E048E6-E1B2-44C5-A50A-6B99DD87B9E0}" type="datetime1">
              <a:rPr lang="en-US" smtClean="0"/>
              <a:t>3/2/2020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3587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2C22E-299D-48FC-A0BA-74C7B6E85CBA}" type="datetime1">
              <a:rPr lang="en-US" smtClean="0"/>
              <a:t>3/2/2020</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Jesús Antonio Jaime Solis</a:t>
            </a:r>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17415519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microsoft.com/office/2007/relationships/hdphoto" Target="../media/hdphoto1.wdp"/><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png"/><Relationship Id="rId7" Type="http://schemas.openxmlformats.org/officeDocument/2006/relationships/diagramLayout" Target="../diagrams/layout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microsoft.com/office/2007/relationships/hdphoto" Target="../media/hdphoto1.wdp"/><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png"/><Relationship Id="rId7" Type="http://schemas.openxmlformats.org/officeDocument/2006/relationships/diagramLayout" Target="../diagrams/layout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microsoft.com/office/2007/relationships/hdphoto" Target="../media/hdphoto1.wdp"/><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1.png"/><Relationship Id="rId7" Type="http://schemas.openxmlformats.org/officeDocument/2006/relationships/diagramLayout" Target="../diagrams/layout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microsoft.com/office/2007/relationships/hdphoto" Target="../media/hdphoto1.wdp"/><Relationship Id="rId10" Type="http://schemas.microsoft.com/office/2007/relationships/diagramDrawing" Target="../diagrams/drawing5.xml"/><Relationship Id="rId4" Type="http://schemas.openxmlformats.org/officeDocument/2006/relationships/image" Target="../media/image2.png"/><Relationship Id="rId9" Type="http://schemas.openxmlformats.org/officeDocument/2006/relationships/diagramColors" Target="../diagrams/colors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2.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100810"/>
            <a:ext cx="4891758"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Que</a:t>
            </a:r>
            <a:r>
              <a:rPr kumimoji="0" lang="es-ES" altLang="es-MX" sz="1600" b="0" i="0" u="none" strike="noStrike" cap="none" normalizeH="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para Obtener el Título de</a:t>
            </a:r>
            <a:endPar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dirty="0" smtClean="0">
                <a:latin typeface="Calibri" panose="020F0502020204030204" pitchFamily="34" charset="0"/>
                <a:cs typeface="Times New Roman" panose="02020603050405020304" pitchFamily="18" charset="0"/>
              </a:rPr>
              <a:t>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ES" altLang="es-MX" sz="12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Presenta:</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Marzo</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2020</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519931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267828"/>
            <a:ext cx="9411341" cy="3527070"/>
          </a:xfrm>
        </p:spPr>
        <p:txBody>
          <a:bodyPr>
            <a:normAutofit/>
          </a:bodyPr>
          <a:lstStyle/>
          <a:p>
            <a:pPr marL="0" indent="0">
              <a:buNone/>
            </a:pPr>
            <a:r>
              <a:rPr lang="es-ES" sz="2400" dirty="0" smtClean="0">
                <a:effectLst/>
              </a:rPr>
              <a:t>¿Cuál es la utilidad del estudio y por qué es conveniente llevarlo a cabo?</a:t>
            </a:r>
          </a:p>
          <a:p>
            <a:pPr marL="0" indent="0">
              <a:buNone/>
            </a:pPr>
            <a:endParaRPr lang="es-ES" sz="24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290271" y="354977"/>
            <a:ext cx="4436317" cy="584775"/>
          </a:xfrm>
          <a:prstGeom prst="rect">
            <a:avLst/>
          </a:prstGeom>
          <a:noFill/>
        </p:spPr>
        <p:txBody>
          <a:bodyPr wrap="square" rtlCol="0">
            <a:spAutoFit/>
          </a:bodyPr>
          <a:lstStyle/>
          <a:p>
            <a:r>
              <a:rPr lang="es-MX" sz="3200" dirty="0" smtClean="0"/>
              <a:t>Justificación</a:t>
            </a:r>
            <a:endParaRPr lang="es-MX" dirty="0"/>
          </a:p>
        </p:txBody>
      </p:sp>
      <p:graphicFrame>
        <p:nvGraphicFramePr>
          <p:cNvPr id="14" name="Gráfico 13"/>
          <p:cNvGraphicFramePr/>
          <p:nvPr>
            <p:extLst>
              <p:ext uri="{D42A27DB-BD31-4B8C-83A1-F6EECF244321}">
                <p14:modId xmlns:p14="http://schemas.microsoft.com/office/powerpoint/2010/main" val="3103547806"/>
              </p:ext>
            </p:extLst>
          </p:nvPr>
        </p:nvGraphicFramePr>
        <p:xfrm>
          <a:off x="3656485" y="2068396"/>
          <a:ext cx="7300007" cy="386515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8031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10280590" y="2156114"/>
            <a:ext cx="1180131" cy="369332"/>
          </a:xfrm>
          <a:prstGeom prst="rect">
            <a:avLst/>
          </a:prstGeom>
          <a:noFill/>
        </p:spPr>
        <p:txBody>
          <a:bodyPr wrap="none" rtlCol="0">
            <a:spAutoFit/>
          </a:bodyPr>
          <a:lstStyle/>
          <a:p>
            <a:r>
              <a:rPr lang="es-MX" dirty="0" smtClean="0"/>
              <a:t>INEGI [1]</a:t>
            </a:r>
            <a:endParaRPr lang="es-MX" dirty="0"/>
          </a:p>
        </p:txBody>
      </p:sp>
      <p:pic>
        <p:nvPicPr>
          <p:cNvPr id="13" name="Imagen 12"/>
          <p:cNvPicPr/>
          <p:nvPr/>
        </p:nvPicPr>
        <p:blipFill rotWithShape="1">
          <a:blip r:embed="rId6"/>
          <a:srcRect l="26035" t="37170" r="25765" b="29626"/>
          <a:stretch/>
        </p:blipFill>
        <p:spPr bwMode="auto">
          <a:xfrm>
            <a:off x="3150467" y="2596009"/>
            <a:ext cx="6900485" cy="3152324"/>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2468309" y="2036956"/>
            <a:ext cx="1920719" cy="400110"/>
          </a:xfrm>
          <a:prstGeom prst="rect">
            <a:avLst/>
          </a:prstGeom>
          <a:noFill/>
        </p:spPr>
        <p:txBody>
          <a:bodyPr wrap="none" rtlCol="0">
            <a:spAutoFit/>
          </a:bodyPr>
          <a:lstStyle/>
          <a:p>
            <a:r>
              <a:rPr lang="es-MX" sz="2000" dirty="0" smtClean="0"/>
              <a:t>ENDUTIH 2018</a:t>
            </a:r>
            <a:endParaRPr lang="es-MX" sz="2000" dirty="0"/>
          </a:p>
        </p:txBody>
      </p:sp>
      <p:sp>
        <p:nvSpPr>
          <p:cNvPr id="18" name="CuadroTexto 17"/>
          <p:cNvSpPr txBox="1"/>
          <p:nvPr/>
        </p:nvSpPr>
        <p:spPr>
          <a:xfrm>
            <a:off x="2358034" y="371714"/>
            <a:ext cx="4436317" cy="584775"/>
          </a:xfrm>
          <a:prstGeom prst="rect">
            <a:avLst/>
          </a:prstGeom>
          <a:noFill/>
        </p:spPr>
        <p:txBody>
          <a:bodyPr wrap="square" rtlCol="0">
            <a:spAutoFit/>
          </a:bodyPr>
          <a:lstStyle/>
          <a:p>
            <a:r>
              <a:rPr lang="es-MX" sz="3200" dirty="0" smtClean="0"/>
              <a:t>Justificación [2]</a:t>
            </a:r>
            <a:endParaRPr lang="es-MX" dirty="0"/>
          </a:p>
        </p:txBody>
      </p:sp>
      <p:sp>
        <p:nvSpPr>
          <p:cNvPr id="15" name="Marcador de contenido 2"/>
          <p:cNvSpPr>
            <a:spLocks noGrp="1"/>
          </p:cNvSpPr>
          <p:nvPr>
            <p:ph idx="1"/>
          </p:nvPr>
        </p:nvSpPr>
        <p:spPr>
          <a:xfrm>
            <a:off x="2358034" y="1267828"/>
            <a:ext cx="9411341" cy="3527070"/>
          </a:xfrm>
        </p:spPr>
        <p:txBody>
          <a:bodyPr>
            <a:normAutofit/>
          </a:bodyPr>
          <a:lstStyle/>
          <a:p>
            <a:pPr marL="0" indent="0">
              <a:buNone/>
            </a:pPr>
            <a:r>
              <a:rPr lang="es-ES" sz="2400" dirty="0" smtClean="0">
                <a:effectLst/>
              </a:rPr>
              <a:t>¿Cómo es que se da la factibilidad del estudio?</a:t>
            </a:r>
            <a:endParaRPr lang="es-ES" sz="2400"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911403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899511"/>
            <a:ext cx="10353762" cy="3695136"/>
          </a:xfrm>
        </p:spPr>
        <p:txBody>
          <a:bodyPr>
            <a:normAutofit/>
          </a:bodyPr>
          <a:lstStyle/>
          <a:p>
            <a:pPr lvl="0"/>
            <a:r>
              <a:rPr lang="es-ES" sz="2400" dirty="0">
                <a:effectLst/>
              </a:rPr>
              <a:t>Falta de infraestructura de Internet en carretera vial </a:t>
            </a:r>
            <a:endParaRPr lang="es-MX" sz="2400" dirty="0">
              <a:effectLst/>
            </a:endParaRPr>
          </a:p>
          <a:p>
            <a:pPr lvl="0"/>
            <a:r>
              <a:rPr lang="es-MX" sz="2400" dirty="0" smtClean="0">
                <a:effectLst/>
              </a:rPr>
              <a:t>Falta </a:t>
            </a:r>
            <a:r>
              <a:rPr lang="es-MX" sz="2400" dirty="0" smtClean="0">
                <a:effectLst/>
              </a:rPr>
              <a:t>de información del estado de </a:t>
            </a:r>
            <a:r>
              <a:rPr lang="es-MX" sz="2400" dirty="0" smtClean="0">
                <a:effectLst/>
              </a:rPr>
              <a:t>seguridad </a:t>
            </a:r>
            <a:r>
              <a:rPr lang="es-MX" sz="2400" dirty="0" smtClean="0">
                <a:effectLst/>
              </a:rPr>
              <a:t>de municipios, estados.</a:t>
            </a:r>
          </a:p>
          <a:p>
            <a:pPr lvl="0"/>
            <a:r>
              <a:rPr lang="es-ES" sz="2400" dirty="0" smtClean="0">
                <a:effectLst/>
              </a:rPr>
              <a:t>El </a:t>
            </a:r>
            <a:r>
              <a:rPr lang="es-ES" sz="2400" dirty="0">
                <a:effectLst/>
              </a:rPr>
              <a:t>rápido crecimiento </a:t>
            </a:r>
            <a:r>
              <a:rPr lang="es-ES" sz="2400" dirty="0" smtClean="0">
                <a:effectLst/>
              </a:rPr>
              <a:t>tecnológico</a:t>
            </a:r>
            <a:endParaRPr lang="es-MX" sz="2400" dirty="0">
              <a:effectLst/>
            </a:endParaRPr>
          </a:p>
          <a:p>
            <a:endParaRPr lang="es-MX" dirty="0"/>
          </a:p>
        </p:txBody>
      </p:sp>
      <p:sp>
        <p:nvSpPr>
          <p:cNvPr id="4" name="Marcador de pie de página 3"/>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4" name="Marcador de número de diapositiva 13"/>
          <p:cNvSpPr>
            <a:spLocks noGrp="1"/>
          </p:cNvSpPr>
          <p:nvPr>
            <p:ph type="sldNum" sz="quarter" idx="12"/>
          </p:nvPr>
        </p:nvSpPr>
        <p:spPr/>
        <p:txBody>
          <a:bodyPr/>
          <a:lstStyle/>
          <a:p>
            <a:fld id="{6D22F896-40B5-4ADD-8801-0D06FADFA095}" type="slidenum">
              <a:rPr lang="en-US" smtClean="0"/>
              <a:t>12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555193" y="448981"/>
            <a:ext cx="4436317" cy="584775"/>
          </a:xfrm>
          <a:prstGeom prst="rect">
            <a:avLst/>
          </a:prstGeom>
          <a:noFill/>
        </p:spPr>
        <p:txBody>
          <a:bodyPr wrap="square" rtlCol="0">
            <a:spAutoFit/>
          </a:bodyPr>
          <a:lstStyle/>
          <a:p>
            <a:r>
              <a:rPr lang="es-MX" sz="3200" dirty="0" smtClean="0"/>
              <a:t>Alcances</a:t>
            </a:r>
            <a:endParaRPr lang="es-MX" dirty="0"/>
          </a:p>
        </p:txBody>
      </p:sp>
    </p:spTree>
    <p:extLst>
      <p:ext uri="{BB962C8B-B14F-4D97-AF65-F5344CB8AC3E}">
        <p14:creationId xmlns:p14="http://schemas.microsoft.com/office/powerpoint/2010/main" val="1005179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718554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303790"/>
            <a:ext cx="10353762" cy="4301062"/>
          </a:xfrm>
        </p:spPr>
        <p:txBody>
          <a:bodyPr>
            <a:normAutofit/>
          </a:bodyPr>
          <a:lstStyle/>
          <a:p>
            <a:pPr marL="0" indent="0">
              <a:buNone/>
            </a:pPr>
            <a:r>
              <a:rPr lang="es-MX" b="1" dirty="0" err="1" smtClean="0"/>
              <a:t>Comobity</a:t>
            </a:r>
            <a:endParaRPr lang="es-MX" b="1"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smtClean="0">
                <a:effectLst/>
              </a:rPr>
              <a:t>Se </a:t>
            </a:r>
            <a:r>
              <a:rPr lang="es-ES" sz="2400" dirty="0">
                <a:effectLst/>
              </a:rPr>
              <a:t>trata de la app de la Dirección General de Tráfico. Sirve </a:t>
            </a:r>
            <a:r>
              <a:rPr lang="es-ES" sz="2400" b="1" dirty="0">
                <a:effectLst/>
              </a:rPr>
              <a:t>para avisar de incidentes en las vías a conductores, peatones y ciclistas</a:t>
            </a:r>
            <a:r>
              <a:rPr lang="es-ES" sz="2400" dirty="0">
                <a:effectLst/>
              </a:rPr>
              <a:t>. Gracias a la colaboración de los usuarios todos podrán circular con mayor seguridad y precaución si tienen en cuenta la información de la app, que se recibe por voz para evitar distracciones. También informa de tramos por los que vayas a circular con meteorología adversa. No requiere registro, así que la privacidad está más que garantizada. Disponible para iOS y Android.</a:t>
            </a:r>
            <a:endParaRPr lang="es-MX" sz="2400" dirty="0"/>
          </a:p>
        </p:txBody>
      </p:sp>
    </p:spTree>
    <p:extLst>
      <p:ext uri="{BB962C8B-B14F-4D97-AF65-F5344CB8AC3E}">
        <p14:creationId xmlns:p14="http://schemas.microsoft.com/office/powerpoint/2010/main" val="3641652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b="1" dirty="0" err="1" smtClean="0"/>
              <a:t>Comobity</a:t>
            </a:r>
            <a:r>
              <a:rPr lang="es-MX" b="1" dirty="0" smtClean="0"/>
              <a:t> </a:t>
            </a:r>
          </a:p>
          <a:p>
            <a:pPr marL="0" indent="0">
              <a:buNone/>
            </a:pPr>
            <a:endParaRPr lang="es-MX" sz="2400" b="1" dirty="0" smtClean="0"/>
          </a:p>
          <a:p>
            <a:pPr marL="0" indent="0">
              <a:buNone/>
            </a:pPr>
            <a:r>
              <a:rPr lang="es-MX" sz="2400" b="1" dirty="0" smtClean="0"/>
              <a:t>¿</a:t>
            </a:r>
            <a:r>
              <a:rPr lang="es-MX" sz="2400" b="1" dirty="0" smtClean="0"/>
              <a:t>Cómo funciona?</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a:effectLst/>
              </a:rPr>
              <a:t>Antes de iniciar cualquier desplazamiento y siguiendo unos pasos previos, indicamos si vamos a: </a:t>
            </a:r>
            <a:r>
              <a:rPr lang="es-ES" sz="2400" b="1" dirty="0">
                <a:effectLst/>
              </a:rPr>
              <a:t>¿conducir, pedalear o caminar?</a:t>
            </a:r>
            <a:r>
              <a:rPr lang="es-ES" sz="2400" dirty="0">
                <a:effectLst/>
              </a:rPr>
              <a:t> y ya desde nuestra posición iremos obteniendo información sobre el resto de usuarios que están por nuestro entorno y que también están conectados para crear así como una especie de esfera de protección. De esta forma, también, nos puede proteger si vamos a pie o en bici ya que podemos </a:t>
            </a:r>
            <a:r>
              <a:rPr lang="es-ES" sz="2400" b="1" dirty="0">
                <a:effectLst/>
              </a:rPr>
              <a:t>advertir al resto de conductores</a:t>
            </a:r>
            <a:r>
              <a:rPr lang="es-ES" sz="2400" dirty="0">
                <a:effectLst/>
              </a:rPr>
              <a:t> sobre nuestra presencia. </a:t>
            </a:r>
            <a:endParaRPr lang="es-MX" sz="2400" dirty="0"/>
          </a:p>
        </p:txBody>
      </p:sp>
    </p:spTree>
    <p:extLst>
      <p:ext uri="{BB962C8B-B14F-4D97-AF65-F5344CB8AC3E}">
        <p14:creationId xmlns:p14="http://schemas.microsoft.com/office/powerpoint/2010/main" val="3367255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sz="2400" b="1" dirty="0" err="1" smtClean="0"/>
              <a:t>Comobity</a:t>
            </a:r>
            <a:r>
              <a:rPr lang="es-MX" sz="2400" b="1" dirty="0" smtClean="0"/>
              <a:t> </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284" y="1153052"/>
            <a:ext cx="2745727" cy="4865428"/>
          </a:xfrm>
          <a:prstGeom prst="rect">
            <a:avLst/>
          </a:prstGeom>
        </p:spPr>
      </p:pic>
    </p:spTree>
    <p:extLst>
      <p:ext uri="{BB962C8B-B14F-4D97-AF65-F5344CB8AC3E}">
        <p14:creationId xmlns:p14="http://schemas.microsoft.com/office/powerpoint/2010/main" val="2115528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163772"/>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55193" y="1745723"/>
            <a:ext cx="8819865" cy="45549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endParaRPr lang="es-ES" dirty="0" smtClean="0">
              <a:effectLst/>
            </a:endParaRPr>
          </a:p>
          <a:p>
            <a:pPr marL="0" indent="0" algn="just">
              <a:buNone/>
            </a:pPr>
            <a:r>
              <a:rPr lang="es-ES" sz="2400" dirty="0" smtClean="0">
                <a:effectLst/>
              </a:rPr>
              <a:t>Caminito </a:t>
            </a:r>
            <a:r>
              <a:rPr lang="es-ES" sz="2400" dirty="0">
                <a:effectLst/>
              </a:rPr>
              <a:t>de la Escuela es un proyecto de la Liga Peatonal financiado por la Fundación Bernard Van Leer</a:t>
            </a:r>
            <a:r>
              <a:rPr lang="es-ES" sz="2400" dirty="0" smtClean="0">
                <a:effectLst/>
              </a:rPr>
              <a:t>.</a:t>
            </a:r>
          </a:p>
          <a:p>
            <a:pPr marL="0" indent="0" algn="just">
              <a:buNone/>
            </a:pPr>
            <a:r>
              <a:rPr lang="es-ES" sz="2400" dirty="0">
                <a:effectLst/>
              </a:rPr>
              <a:t>"Caminito de la Escuela</a:t>
            </a:r>
            <a:r>
              <a:rPr lang="es-ES" sz="2400" dirty="0" smtClean="0">
                <a:effectLst/>
              </a:rPr>
              <a:t>" nace como </a:t>
            </a:r>
            <a:r>
              <a:rPr lang="es-ES" sz="2400" dirty="0">
                <a:effectLst/>
              </a:rPr>
              <a:t>un proyecto de participación ciudadana para que las personas que </a:t>
            </a:r>
            <a:r>
              <a:rPr lang="es-ES" sz="2400" dirty="0" smtClean="0">
                <a:effectLst/>
              </a:rPr>
              <a:t>habitan </a:t>
            </a:r>
            <a:r>
              <a:rPr lang="es-ES" sz="2400" dirty="0">
                <a:effectLst/>
              </a:rPr>
              <a:t>la ciudad </a:t>
            </a:r>
            <a:r>
              <a:rPr lang="es-ES" sz="2400" dirty="0" smtClean="0">
                <a:effectLst/>
              </a:rPr>
              <a:t>de México puedan </a:t>
            </a:r>
            <a:r>
              <a:rPr lang="es-ES" sz="2400" dirty="0">
                <a:effectLst/>
              </a:rPr>
              <a:t>influir en que ésta sea más segura para niños y niñas en su camino a la escuela y reducir el número de </a:t>
            </a:r>
            <a:r>
              <a:rPr lang="es-ES" sz="2400" dirty="0" smtClean="0">
                <a:effectLst/>
              </a:rPr>
              <a:t>atropellamientos.</a:t>
            </a:r>
            <a:r>
              <a:rPr lang="es-ES" sz="2400" dirty="0"/>
              <a:t/>
            </a:r>
            <a:br>
              <a:rPr lang="es-ES" sz="2400" dirty="0"/>
            </a:br>
            <a:endParaRPr lang="es-ES" dirty="0">
              <a:effectLst/>
            </a:endParaRPr>
          </a:p>
          <a:p>
            <a:pPr marL="0" indent="0" algn="just">
              <a:buNone/>
            </a:pPr>
            <a:r>
              <a:rPr lang="es-ES" b="1" dirty="0">
                <a:effectLst/>
              </a:rPr>
              <a:t>¿Cómo </a:t>
            </a:r>
            <a:r>
              <a:rPr lang="es-ES" b="1" dirty="0" smtClean="0">
                <a:effectLst/>
              </a:rPr>
              <a:t>organizaría </a:t>
            </a:r>
            <a:r>
              <a:rPr lang="es-ES" b="1" dirty="0">
                <a:effectLst/>
              </a:rPr>
              <a:t>los vecindarios, el espacio público, las áreas verdes, la vivienda y el transporte?</a:t>
            </a:r>
            <a:endParaRPr lang="es-MX" b="1" dirty="0"/>
          </a:p>
          <a:p>
            <a:pPr marL="0" indent="0" algn="just">
              <a:buNone/>
            </a:pPr>
            <a:endParaRPr lang="es-ES" dirty="0" smtClean="0">
              <a:effectLst/>
            </a:endParaRPr>
          </a:p>
        </p:txBody>
      </p:sp>
    </p:spTree>
    <p:extLst>
      <p:ext uri="{BB962C8B-B14F-4D97-AF65-F5344CB8AC3E}">
        <p14:creationId xmlns:p14="http://schemas.microsoft.com/office/powerpoint/2010/main" val="2766418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0" name="Imagen 9"/>
          <p:cNvPicPr>
            <a:picLocks noChangeAspect="1"/>
          </p:cNvPicPr>
          <p:nvPr/>
        </p:nvPicPr>
        <p:blipFill rotWithShape="1">
          <a:blip r:embed="rId5"/>
          <a:srcRect t="13333" r="16735" b="17687"/>
          <a:stretch/>
        </p:blipFill>
        <p:spPr>
          <a:xfrm>
            <a:off x="2037033" y="1430364"/>
            <a:ext cx="10151706" cy="4730620"/>
          </a:xfrm>
          <a:prstGeom prst="rect">
            <a:avLst/>
          </a:prstGeom>
        </p:spPr>
      </p:pic>
    </p:spTree>
    <p:extLst>
      <p:ext uri="{BB962C8B-B14F-4D97-AF65-F5344CB8AC3E}">
        <p14:creationId xmlns:p14="http://schemas.microsoft.com/office/powerpoint/2010/main" val="1129850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19</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p:cNvPicPr>
            <a:picLocks noChangeAspect="1"/>
          </p:cNvPicPr>
          <p:nvPr/>
        </p:nvPicPr>
        <p:blipFill rotWithShape="1">
          <a:blip r:embed="rId5"/>
          <a:srcRect t="13308" r="16475" b="16872"/>
          <a:stretch/>
        </p:blipFill>
        <p:spPr>
          <a:xfrm>
            <a:off x="2011681" y="1484714"/>
            <a:ext cx="10183430" cy="4788237"/>
          </a:xfrm>
          <a:prstGeom prst="rect">
            <a:avLst/>
          </a:prstGeom>
        </p:spPr>
      </p:pic>
    </p:spTree>
    <p:extLst>
      <p:ext uri="{BB962C8B-B14F-4D97-AF65-F5344CB8AC3E}">
        <p14:creationId xmlns:p14="http://schemas.microsoft.com/office/powerpoint/2010/main" val="2678912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4213442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r>
              <a:rPr lang="es-MX" sz="6400" b="1" dirty="0" smtClean="0">
                <a:solidFill>
                  <a:schemeClr val="tx2">
                    <a:lumMod val="75000"/>
                  </a:schemeClr>
                </a:solidFill>
                <a:effectLst/>
              </a:rPr>
              <a:t>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429095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4" y="1280053"/>
            <a:ext cx="9136064" cy="4992898"/>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r>
              <a:rPr lang="es-MX" dirty="0" smtClean="0"/>
              <a:t>Turismo </a:t>
            </a:r>
            <a:endParaRPr lang="es-MX" dirty="0" smtClean="0">
              <a:sym typeface="Wingdings" panose="05000000000000000000" pitchFamily="2" charset="2"/>
            </a:endParaRPr>
          </a:p>
          <a:p>
            <a:pPr marL="0" indent="0" algn="just">
              <a:buNone/>
            </a:pPr>
            <a:r>
              <a:rPr lang="es-ES" sz="2400" dirty="0" smtClean="0"/>
              <a:t>Un </a:t>
            </a:r>
            <a:r>
              <a:rPr lang="es-ES" sz="2400" dirty="0"/>
              <a:t>fenómeno social, cultural y económico relacionado con el movimiento de las personas que se encuentran fuera de su lugar de residencia </a:t>
            </a:r>
            <a:r>
              <a:rPr lang="es-ES" sz="2400" dirty="0" smtClean="0"/>
              <a:t>habitual</a:t>
            </a:r>
          </a:p>
          <a:p>
            <a:pPr marL="0" indent="0" algn="just">
              <a:buNone/>
            </a:pPr>
            <a:endParaRPr lang="es-MX" dirty="0"/>
          </a:p>
          <a:p>
            <a:pPr marL="0" indent="0" algn="just">
              <a:buNone/>
            </a:pPr>
            <a:endParaRPr lang="es-MX" sz="2400"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55193" y="520882"/>
            <a:ext cx="4436317" cy="584775"/>
          </a:xfrm>
          <a:prstGeom prst="rect">
            <a:avLst/>
          </a:prstGeom>
          <a:noFill/>
        </p:spPr>
        <p:txBody>
          <a:bodyPr wrap="square" rtlCol="0">
            <a:spAutoFit/>
          </a:bodyPr>
          <a:lstStyle/>
          <a:p>
            <a:r>
              <a:rPr lang="es-MX" sz="3200" dirty="0" smtClean="0"/>
              <a:t>Marco teórico</a:t>
            </a:r>
            <a:endParaRPr lang="es-MX" dirty="0"/>
          </a:p>
        </p:txBody>
      </p:sp>
    </p:spTree>
    <p:extLst>
      <p:ext uri="{BB962C8B-B14F-4D97-AF65-F5344CB8AC3E}">
        <p14:creationId xmlns:p14="http://schemas.microsoft.com/office/powerpoint/2010/main" val="3426236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428658"/>
          </a:xfrm>
        </p:spPr>
        <p:txBody>
          <a:bodyPr>
            <a:normAutofit/>
          </a:bodyPr>
          <a:lstStyle/>
          <a:p>
            <a:pPr marL="0" indent="0">
              <a:buNone/>
            </a:pPr>
            <a:r>
              <a:rPr lang="es-MX" sz="3000" dirty="0" smtClean="0"/>
              <a:t>Términos básicos</a:t>
            </a:r>
          </a:p>
          <a:p>
            <a:pPr marL="0" indent="0" algn="just">
              <a:buNone/>
            </a:pPr>
            <a:endParaRPr lang="es-MX" sz="1300" dirty="0" smtClean="0"/>
          </a:p>
          <a:p>
            <a:pPr marL="0" indent="0" algn="just">
              <a:buNone/>
            </a:pPr>
            <a:endParaRPr lang="es-MX" sz="2200" dirty="0" smtClean="0"/>
          </a:p>
          <a:p>
            <a:pPr marL="0" indent="0" algn="just">
              <a:buNone/>
            </a:pPr>
            <a:r>
              <a:rPr lang="es-MX" dirty="0" smtClean="0"/>
              <a:t>Seguridad vial </a:t>
            </a:r>
          </a:p>
          <a:p>
            <a:pPr marL="0" indent="0" algn="just">
              <a:buNone/>
            </a:pPr>
            <a:r>
              <a:rPr lang="es-ES" sz="2400" dirty="0" smtClean="0"/>
              <a:t>El Diccionario de la RAE define el concepto de seguridad vial como un estado o situación caracterizado por la ausencia de daño o peligro para la vida e integridad de las personas y sus bienes en el ámbito del tráfico o circulación vial</a:t>
            </a:r>
            <a:r>
              <a:rPr lang="es-MX" sz="2400" dirty="0" smtClean="0"/>
              <a:t>.</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754732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8"/>
            <a:ext cx="9266693" cy="5596610"/>
          </a:xfrm>
        </p:spPr>
        <p:txBody>
          <a:bodyPr>
            <a:normAutofit/>
          </a:bodyPr>
          <a:lstStyle/>
          <a:p>
            <a:pPr marL="0" indent="0">
              <a:buNone/>
            </a:pPr>
            <a:r>
              <a:rPr lang="es-MX" sz="3000" dirty="0" smtClean="0"/>
              <a:t>Términos básicos</a:t>
            </a:r>
          </a:p>
          <a:p>
            <a:pPr marL="0" indent="0">
              <a:buNone/>
            </a:pPr>
            <a:endParaRPr lang="es-ES" dirty="0" smtClean="0"/>
          </a:p>
          <a:p>
            <a:pPr marL="0" indent="0">
              <a:buNone/>
            </a:pPr>
            <a:r>
              <a:rPr lang="es-MX" dirty="0" smtClean="0"/>
              <a:t>Dispositivo </a:t>
            </a:r>
            <a:r>
              <a:rPr lang="es-MX" dirty="0"/>
              <a:t>móvil </a:t>
            </a:r>
            <a:endParaRPr lang="es-MX" dirty="0" smtClean="0"/>
          </a:p>
          <a:p>
            <a:pPr marL="0" indent="0">
              <a:buNone/>
            </a:pPr>
            <a:r>
              <a:rPr lang="es-ES" sz="2400" dirty="0"/>
              <a:t>Los dispositivos móviles son aparatos, que por lo general son de un tamaño pequeño que cuentan con ciertas características tales como: </a:t>
            </a:r>
          </a:p>
          <a:p>
            <a:pPr lvl="1"/>
            <a:r>
              <a:rPr lang="es-ES" sz="2400" dirty="0" smtClean="0"/>
              <a:t> </a:t>
            </a:r>
            <a:r>
              <a:rPr lang="es-ES" sz="2000" dirty="0">
                <a:effectLst/>
              </a:rPr>
              <a:t>Capacidades de procesamiento </a:t>
            </a:r>
            <a:endParaRPr lang="es-ES" sz="2000" dirty="0" smtClean="0">
              <a:effectLst/>
            </a:endParaRPr>
          </a:p>
          <a:p>
            <a:pPr lvl="1"/>
            <a:r>
              <a:rPr lang="es-ES" sz="2000" dirty="0" smtClean="0">
                <a:effectLst/>
              </a:rPr>
              <a:t> </a:t>
            </a:r>
            <a:r>
              <a:rPr lang="es-ES" sz="2000" dirty="0">
                <a:effectLst/>
              </a:rPr>
              <a:t>Conexión permanente o intermitente a una </a:t>
            </a:r>
            <a:r>
              <a:rPr lang="es-ES" sz="2000" dirty="0" smtClean="0">
                <a:effectLst/>
              </a:rPr>
              <a:t>red</a:t>
            </a:r>
          </a:p>
          <a:p>
            <a:pPr lvl="1"/>
            <a:r>
              <a:rPr lang="es-ES" sz="2000" dirty="0" smtClean="0">
                <a:effectLst/>
              </a:rPr>
              <a:t> </a:t>
            </a:r>
            <a:r>
              <a:rPr lang="es-ES" sz="2000" dirty="0">
                <a:effectLst/>
              </a:rPr>
              <a:t>Memoria limitada </a:t>
            </a:r>
            <a:endParaRPr lang="es-ES" sz="2000" dirty="0" smtClean="0">
              <a:effectLst/>
            </a:endParaRPr>
          </a:p>
          <a:p>
            <a:pPr lvl="1"/>
            <a:r>
              <a:rPr lang="es-ES" sz="2000" dirty="0" smtClean="0">
                <a:effectLst/>
              </a:rPr>
              <a:t> </a:t>
            </a:r>
            <a:r>
              <a:rPr lang="es-ES" sz="2000" dirty="0">
                <a:effectLst/>
              </a:rPr>
              <a:t>Incorporación de varias funciones generales con configuraciones definidas </a:t>
            </a:r>
            <a:endParaRPr lang="es-MX" sz="2000" dirty="0">
              <a:effectLst/>
            </a:endParaRP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877692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549956"/>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endParaRPr lang="es-MX" sz="1200" dirty="0"/>
          </a:p>
          <a:p>
            <a:pPr marL="0" indent="0">
              <a:buNone/>
            </a:pPr>
            <a:endParaRPr lang="es-MX" sz="1200" dirty="0"/>
          </a:p>
          <a:p>
            <a:pPr marL="0" indent="0">
              <a:buNone/>
            </a:pPr>
            <a:r>
              <a:rPr lang="es-MX" dirty="0" smtClean="0"/>
              <a:t>Sistemas </a:t>
            </a:r>
            <a:r>
              <a:rPr lang="es-MX" dirty="0"/>
              <a:t>operativos </a:t>
            </a:r>
            <a:r>
              <a:rPr lang="es-MX" dirty="0" smtClean="0"/>
              <a:t>móviles </a:t>
            </a:r>
          </a:p>
          <a:p>
            <a:pPr marL="0" indent="0">
              <a:buNone/>
            </a:pPr>
            <a:r>
              <a:rPr lang="es-ES" sz="2400" dirty="0"/>
              <a:t>Un sistema operativo (SO) móvil controla un dispositivo móvil al igual que los PC utilizan Windows o Linux entre otros, realizando la interacción real con lo que podemos hacer a partir de las capacidades del hardware que conforman un </a:t>
            </a:r>
            <a:r>
              <a:rPr lang="es-ES" sz="2400" dirty="0" smtClean="0"/>
              <a:t>equipo.</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186257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a:p>
          <a:p>
            <a:pPr marL="0" indent="0">
              <a:buNone/>
            </a:pPr>
            <a:endParaRPr lang="es-MX" sz="2400" dirty="0" smtClean="0"/>
          </a:p>
          <a:p>
            <a:pPr marL="0" indent="0">
              <a:buNone/>
            </a:pPr>
            <a:r>
              <a:rPr lang="es-MX" dirty="0" smtClean="0"/>
              <a:t>Android</a:t>
            </a:r>
            <a:endParaRPr lang="es-MX" sz="2400" dirty="0"/>
          </a:p>
          <a:p>
            <a:pPr marL="0" indent="0">
              <a:buNone/>
            </a:pPr>
            <a:r>
              <a:rPr lang="es-ES" sz="2400" dirty="0" smtClean="0"/>
              <a:t>Es </a:t>
            </a:r>
            <a:r>
              <a:rPr lang="es-ES" sz="2400" dirty="0"/>
              <a:t>una plataforma de código abierto para dispositivos móviles su </a:t>
            </a:r>
            <a:r>
              <a:rPr lang="es-ES" sz="2400" dirty="0" smtClean="0"/>
              <a:t>núcleo está </a:t>
            </a:r>
            <a:r>
              <a:rPr lang="es-ES" sz="2400" dirty="0"/>
              <a:t>basado en el </a:t>
            </a:r>
            <a:r>
              <a:rPr lang="es-ES" sz="2400" dirty="0" err="1"/>
              <a:t>Kernel</a:t>
            </a:r>
            <a:r>
              <a:rPr lang="es-ES" sz="2400" dirty="0"/>
              <a:t> de LINUX y orientada a dispositivos móviles. Con este sistema operativo, los desarrolladores pueden crear aplicaciones para la plataforma usando el SDK de Android</a:t>
            </a:r>
            <a:r>
              <a:rPr lang="es-ES" sz="2400" dirty="0" smtClean="0"/>
              <a:t>.</a:t>
            </a:r>
          </a:p>
          <a:p>
            <a:pPr marL="457200" lvl="1" indent="0">
              <a:buNone/>
            </a:pP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42822394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Google </a:t>
            </a:r>
            <a:r>
              <a:rPr lang="es-MX" dirty="0" err="1" smtClean="0"/>
              <a:t>maps</a:t>
            </a:r>
            <a:endParaRPr lang="es-MX" dirty="0"/>
          </a:p>
          <a:p>
            <a:pPr marL="0" indent="0">
              <a:buNone/>
            </a:pPr>
            <a:r>
              <a:rPr lang="es-ES" sz="2000" dirty="0" smtClean="0">
                <a:effectLst/>
              </a:rPr>
              <a:t>Proporciona </a:t>
            </a:r>
            <a:r>
              <a:rPr lang="es-ES" sz="2000" dirty="0">
                <a:effectLst/>
              </a:rPr>
              <a:t>un servicio de cartografía online que se pude utilizar en una aplicación Android. Google </a:t>
            </a:r>
            <a:r>
              <a:rPr lang="es-ES" sz="2000" dirty="0" err="1">
                <a:effectLst/>
              </a:rPr>
              <a:t>Maps</a:t>
            </a:r>
            <a:r>
              <a:rPr lang="es-ES" sz="2000" dirty="0">
                <a:effectLst/>
              </a:rPr>
              <a:t> a diferencia de Android no es un software libre, por lo que está limitado a una serie de condiciones de servicio. </a:t>
            </a: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1850382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Base de datos</a:t>
            </a:r>
            <a:endParaRPr lang="es-MX" dirty="0"/>
          </a:p>
          <a:p>
            <a:pPr marL="0" indent="0">
              <a:buNone/>
            </a:pPr>
            <a:r>
              <a:rPr lang="es-ES" sz="2400" dirty="0" smtClean="0">
                <a:effectLst/>
              </a:rPr>
              <a:t>Es un conjunto de datos relacionados entre sí, de acuerdo a una estructura guarda información sobre entidades, los atributos de dichas entidades y las relaciones de dichas entidades. </a:t>
            </a:r>
            <a:endParaRPr lang="es-MX" sz="18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78570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err="1" smtClean="0"/>
              <a:t>MySQL</a:t>
            </a:r>
            <a:r>
              <a:rPr lang="es-MX" dirty="0" smtClean="0"/>
              <a:t> </a:t>
            </a:r>
            <a:r>
              <a:rPr lang="es-MX" dirty="0" err="1" smtClean="0"/>
              <a:t>Workbeanch</a:t>
            </a:r>
            <a:endParaRPr lang="es-MX" dirty="0"/>
          </a:p>
          <a:p>
            <a:pPr marL="0" indent="0">
              <a:buNone/>
            </a:pPr>
            <a:r>
              <a:rPr lang="es-ES" sz="2400" dirty="0" smtClean="0">
                <a:effectLst/>
              </a:rPr>
              <a:t>Es una herramienta visual de base de datos que integra desarrollo de software, administración de base de datos, diseño de base datos, gestión y mantenimiento para el sistema de base de datos </a:t>
            </a:r>
            <a:r>
              <a:rPr lang="es-ES" sz="2400" dirty="0" err="1" smtClean="0">
                <a:effectLst/>
              </a:rPr>
              <a:t>MySQL</a:t>
            </a:r>
            <a:r>
              <a:rPr lang="es-ES" sz="2400" dirty="0" smtClean="0">
                <a:effectLst/>
              </a:rPr>
              <a:t>.</a:t>
            </a:r>
            <a:endParaRPr lang="es-MX" sz="18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092784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r>
              <a:rPr lang="es-MX" sz="6400" b="1" dirty="0" smtClean="0">
                <a:solidFill>
                  <a:srgbClr val="FFC000"/>
                </a:solidFill>
                <a:effectLst/>
              </a:rPr>
              <a:t> </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26877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8"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10052587" y="1709159"/>
            <a:ext cx="1180131" cy="369332"/>
          </a:xfrm>
          <a:prstGeom prst="rect">
            <a:avLst/>
          </a:prstGeom>
          <a:noFill/>
        </p:spPr>
        <p:txBody>
          <a:bodyPr wrap="none" rtlCol="0">
            <a:spAutoFit/>
          </a:bodyPr>
          <a:lstStyle/>
          <a:p>
            <a:r>
              <a:rPr lang="es-MX" dirty="0" smtClean="0"/>
              <a:t>INEGI [1]</a:t>
            </a:r>
            <a:endParaRPr lang="es-MX" dirty="0"/>
          </a:p>
        </p:txBody>
      </p:sp>
      <p:sp>
        <p:nvSpPr>
          <p:cNvPr id="3" name="CuadroTexto 2"/>
          <p:cNvSpPr txBox="1"/>
          <p:nvPr/>
        </p:nvSpPr>
        <p:spPr>
          <a:xfrm>
            <a:off x="2301521" y="939718"/>
            <a:ext cx="3441249" cy="523220"/>
          </a:xfrm>
          <a:prstGeom prst="rect">
            <a:avLst/>
          </a:prstGeom>
          <a:noFill/>
        </p:spPr>
        <p:txBody>
          <a:bodyPr wrap="square" rtlCol="0">
            <a:spAutoFit/>
          </a:bodyPr>
          <a:lstStyle/>
          <a:p>
            <a:r>
              <a:rPr lang="es-MX" sz="2800" dirty="0" smtClean="0"/>
              <a:t>Incidencia delictiva</a:t>
            </a:r>
            <a:endParaRPr lang="es-MX" sz="2800" dirty="0"/>
          </a:p>
        </p:txBody>
      </p:sp>
      <p:sp>
        <p:nvSpPr>
          <p:cNvPr id="14" name="CuadroTexto 13"/>
          <p:cNvSpPr txBox="1"/>
          <p:nvPr/>
        </p:nvSpPr>
        <p:spPr>
          <a:xfrm>
            <a:off x="2298817" y="358713"/>
            <a:ext cx="4436317" cy="584775"/>
          </a:xfrm>
          <a:prstGeom prst="rect">
            <a:avLst/>
          </a:prstGeom>
          <a:noFill/>
        </p:spPr>
        <p:txBody>
          <a:bodyPr wrap="square" rtlCol="0">
            <a:spAutoFit/>
          </a:bodyPr>
          <a:lstStyle/>
          <a:p>
            <a:r>
              <a:rPr lang="es-MX" sz="3200" dirty="0" smtClean="0"/>
              <a:t>Introducción</a:t>
            </a:r>
            <a:endParaRPr lang="es-MX" dirty="0"/>
          </a:p>
        </p:txBody>
      </p:sp>
      <p:graphicFrame>
        <p:nvGraphicFramePr>
          <p:cNvPr id="13" name="Gráfico 12"/>
          <p:cNvGraphicFramePr/>
          <p:nvPr>
            <p:extLst>
              <p:ext uri="{D42A27DB-BD31-4B8C-83A1-F6EECF244321}">
                <p14:modId xmlns:p14="http://schemas.microsoft.com/office/powerpoint/2010/main" val="2585729677"/>
              </p:ext>
            </p:extLst>
          </p:nvPr>
        </p:nvGraphicFramePr>
        <p:xfrm>
          <a:off x="2011680" y="939718"/>
          <a:ext cx="8128000" cy="541866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00792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9" name="CuadroTexto 18"/>
          <p:cNvSpPr txBox="1"/>
          <p:nvPr/>
        </p:nvSpPr>
        <p:spPr>
          <a:xfrm>
            <a:off x="2386651" y="1944040"/>
            <a:ext cx="8746473" cy="2308324"/>
          </a:xfrm>
          <a:prstGeom prst="rect">
            <a:avLst/>
          </a:prstGeom>
          <a:noFill/>
          <a:ln>
            <a:noFill/>
          </a:ln>
        </p:spPr>
        <p:txBody>
          <a:bodyPr wrap="square" rtlCol="0">
            <a:spAutoFit/>
          </a:bodyPr>
          <a:lstStyle/>
          <a:p>
            <a:r>
              <a:rPr lang="es-MX" sz="2800" dirty="0" smtClean="0"/>
              <a:t>Documental</a:t>
            </a:r>
          </a:p>
          <a:p>
            <a:endParaRPr lang="es-MX" sz="2000" dirty="0" smtClean="0"/>
          </a:p>
          <a:p>
            <a:pPr algn="just"/>
            <a:r>
              <a:rPr lang="es-ES" sz="2000" dirty="0"/>
              <a:t>	</a:t>
            </a:r>
            <a:r>
              <a:rPr lang="es-ES" sz="2400" dirty="0" smtClean="0"/>
              <a:t>Es </a:t>
            </a:r>
            <a:r>
              <a:rPr lang="es-ES" sz="2400" dirty="0"/>
              <a:t>documental, porque se hizo uso de lectura y consulta de libros, tesis, </a:t>
            </a:r>
            <a:r>
              <a:rPr lang="es-ES" sz="2400" dirty="0" err="1"/>
              <a:t>papers</a:t>
            </a:r>
            <a:r>
              <a:rPr lang="es-ES" sz="2400" dirty="0"/>
              <a:t>, revistas científicas, sitios web, documentos de sitios web y cualquier tipo de información escrita que se considere importante y necesaria para realizar la investigación. </a:t>
            </a:r>
            <a:endParaRPr lang="es-MX" sz="2400" dirty="0"/>
          </a:p>
        </p:txBody>
      </p:sp>
    </p:spTree>
    <p:extLst>
      <p:ext uri="{BB962C8B-B14F-4D97-AF65-F5344CB8AC3E}">
        <p14:creationId xmlns:p14="http://schemas.microsoft.com/office/powerpoint/2010/main" val="22586664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4" name="CuadroTexto 13"/>
          <p:cNvSpPr txBox="1"/>
          <p:nvPr/>
        </p:nvSpPr>
        <p:spPr>
          <a:xfrm>
            <a:off x="2185741" y="2094663"/>
            <a:ext cx="8746473" cy="1569660"/>
          </a:xfrm>
          <a:prstGeom prst="rect">
            <a:avLst/>
          </a:prstGeom>
          <a:noFill/>
          <a:ln>
            <a:noFill/>
          </a:ln>
        </p:spPr>
        <p:txBody>
          <a:bodyPr wrap="square" rtlCol="0">
            <a:spAutoFit/>
          </a:bodyPr>
          <a:lstStyle/>
          <a:p>
            <a:r>
              <a:rPr lang="es-MX" sz="2800" dirty="0" smtClean="0"/>
              <a:t>Campo</a:t>
            </a:r>
          </a:p>
          <a:p>
            <a:endParaRPr lang="es-MX" sz="2000" dirty="0" smtClean="0"/>
          </a:p>
          <a:p>
            <a:pPr algn="just"/>
            <a:r>
              <a:rPr lang="es-ES" sz="2000" dirty="0"/>
              <a:t>	</a:t>
            </a:r>
            <a:r>
              <a:rPr lang="es-ES" sz="2400" dirty="0" smtClean="0"/>
              <a:t>Porque </a:t>
            </a:r>
            <a:r>
              <a:rPr lang="es-ES" sz="2400" dirty="0"/>
              <a:t>es necesario recabar la información respecto al uso de aplicaciones que ayuden a la movilidad vial.</a:t>
            </a:r>
            <a:endParaRPr lang="es-MX" sz="2400" dirty="0"/>
          </a:p>
        </p:txBody>
      </p:sp>
    </p:spTree>
    <p:extLst>
      <p:ext uri="{BB962C8B-B14F-4D97-AF65-F5344CB8AC3E}">
        <p14:creationId xmlns:p14="http://schemas.microsoft.com/office/powerpoint/2010/main" val="11548576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47544" y="1207300"/>
            <a:ext cx="8579978" cy="4475653"/>
          </a:xfrm>
        </p:spPr>
        <p:txBody>
          <a:bodyPr>
            <a:normAutofit/>
          </a:bodyPr>
          <a:lstStyle/>
          <a:p>
            <a:pPr marL="0" indent="0">
              <a:buNone/>
            </a:pPr>
            <a:r>
              <a:rPr lang="es-MX" sz="2800" dirty="0" smtClean="0">
                <a:effectLst/>
              </a:rPr>
              <a:t>Metodología AEGIS-MD</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[2]</a:t>
            </a:r>
            <a:endParaRPr lang="es-MX"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503683" y="2068395"/>
            <a:ext cx="6306889" cy="3973481"/>
          </a:xfrm>
          <a:prstGeom prst="rect">
            <a:avLst/>
          </a:prstGeom>
          <a:noFill/>
          <a:ln>
            <a:noFill/>
          </a:ln>
        </p:spPr>
      </p:pic>
    </p:spTree>
    <p:extLst>
      <p:ext uri="{BB962C8B-B14F-4D97-AF65-F5344CB8AC3E}">
        <p14:creationId xmlns:p14="http://schemas.microsoft.com/office/powerpoint/2010/main" val="3565913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Exploración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33</a:t>
            </a:fld>
            <a:endParaRPr lang="en-US" dirty="0"/>
          </a:p>
        </p:txBody>
      </p:sp>
      <p:graphicFrame>
        <p:nvGraphicFramePr>
          <p:cNvPr id="22" name="Diagrama 21"/>
          <p:cNvGraphicFramePr/>
          <p:nvPr>
            <p:extLst>
              <p:ext uri="{D42A27DB-BD31-4B8C-83A1-F6EECF244321}">
                <p14:modId xmlns:p14="http://schemas.microsoft.com/office/powerpoint/2010/main" val="17476196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0172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Gestación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34</a:t>
            </a:fld>
            <a:endParaRPr lang="en-US" dirty="0"/>
          </a:p>
        </p:txBody>
      </p:sp>
      <p:graphicFrame>
        <p:nvGraphicFramePr>
          <p:cNvPr id="3" name="Diagrama 2"/>
          <p:cNvGraphicFramePr/>
          <p:nvPr>
            <p:extLst>
              <p:ext uri="{D42A27DB-BD31-4B8C-83A1-F6EECF244321}">
                <p14:modId xmlns:p14="http://schemas.microsoft.com/office/powerpoint/2010/main" val="1873405457"/>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331951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Construcción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35</a:t>
            </a:fld>
            <a:endParaRPr lang="en-US" dirty="0"/>
          </a:p>
        </p:txBody>
      </p:sp>
      <p:graphicFrame>
        <p:nvGraphicFramePr>
          <p:cNvPr id="11" name="Diagrama 10"/>
          <p:cNvGraphicFramePr/>
          <p:nvPr>
            <p:extLst>
              <p:ext uri="{D42A27DB-BD31-4B8C-83A1-F6EECF244321}">
                <p14:modId xmlns:p14="http://schemas.microsoft.com/office/powerpoint/2010/main" val="2068561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487942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Estabilización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36</a:t>
            </a:fld>
            <a:endParaRPr lang="en-US" dirty="0"/>
          </a:p>
        </p:txBody>
      </p:sp>
      <p:graphicFrame>
        <p:nvGraphicFramePr>
          <p:cNvPr id="22" name="Diagrama 21"/>
          <p:cNvGraphicFramePr/>
          <p:nvPr>
            <p:extLst>
              <p:ext uri="{D42A27DB-BD31-4B8C-83A1-F6EECF244321}">
                <p14:modId xmlns:p14="http://schemas.microsoft.com/office/powerpoint/2010/main" val="18995181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54793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Cierre</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37</a:t>
            </a:fld>
            <a:endParaRPr lang="en-US" dirty="0"/>
          </a:p>
        </p:txBody>
      </p:sp>
      <p:graphicFrame>
        <p:nvGraphicFramePr>
          <p:cNvPr id="3" name="Diagrama 2"/>
          <p:cNvGraphicFramePr/>
          <p:nvPr>
            <p:extLst>
              <p:ext uri="{D42A27DB-BD31-4B8C-83A1-F6EECF244321}">
                <p14:modId xmlns:p14="http://schemas.microsoft.com/office/powerpoint/2010/main" val="2295869225"/>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940594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a:solidFill>
                  <a:schemeClr val="tx2">
                    <a:lumMod val="75000"/>
                  </a:schemeClr>
                </a:solidFill>
                <a:effectLst/>
                <a:sym typeface="Webdings" panose="05030102010509060703" pitchFamily="18" charset="2"/>
              </a:rPr>
              <a:t> </a:t>
            </a:r>
            <a:r>
              <a:rPr lang="es-MX" sz="6400" b="1" dirty="0" smtClean="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effectLst/>
            </a:endParaRPr>
          </a:p>
          <a:p>
            <a:pPr marL="514350" indent="-514350" algn="l">
              <a:buFont typeface="+mj-lt"/>
              <a:buAutoNum type="romanLcPeriod"/>
            </a:pPr>
            <a:r>
              <a:rPr lang="es-MX" sz="6400" b="1" dirty="0" smtClean="0">
                <a:solidFill>
                  <a:schemeClr val="tx2">
                    <a:lumMod val="75000"/>
                  </a:schemeClr>
                </a:solidFill>
                <a:effectLst/>
              </a:rPr>
              <a:t>Avances </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10344332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Avances</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39</a:t>
            </a:fld>
            <a:endParaRPr lang="en-US"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299678" y="1258342"/>
            <a:ext cx="6647626" cy="4654848"/>
          </a:xfrm>
          <a:prstGeom prst="rect">
            <a:avLst/>
          </a:prstGeom>
          <a:noFill/>
          <a:ln>
            <a:noFill/>
          </a:ln>
        </p:spPr>
      </p:pic>
    </p:spTree>
    <p:extLst>
      <p:ext uri="{BB962C8B-B14F-4D97-AF65-F5344CB8AC3E}">
        <p14:creationId xmlns:p14="http://schemas.microsoft.com/office/powerpoint/2010/main" val="3280838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7" name="CuadroTexto 16"/>
          <p:cNvSpPr txBox="1"/>
          <p:nvPr/>
        </p:nvSpPr>
        <p:spPr>
          <a:xfrm>
            <a:off x="2059534" y="358713"/>
            <a:ext cx="4436317" cy="584775"/>
          </a:xfrm>
          <a:prstGeom prst="rect">
            <a:avLst/>
          </a:prstGeom>
          <a:noFill/>
        </p:spPr>
        <p:txBody>
          <a:bodyPr wrap="square" rtlCol="0">
            <a:spAutoFit/>
          </a:bodyPr>
          <a:lstStyle/>
          <a:p>
            <a:r>
              <a:rPr lang="es-MX" sz="3200" dirty="0"/>
              <a:t>Introducción [2] </a:t>
            </a:r>
            <a:endParaRPr lang="es-MX" dirty="0"/>
          </a:p>
        </p:txBody>
      </p:sp>
      <p:pic>
        <p:nvPicPr>
          <p:cNvPr id="4" name="Imagen 3"/>
          <p:cNvPicPr>
            <a:picLocks noChangeAspect="1"/>
          </p:cNvPicPr>
          <p:nvPr/>
        </p:nvPicPr>
        <p:blipFill rotWithShape="1">
          <a:blip r:embed="rId6"/>
          <a:srcRect l="38131" t="14206" r="35865" b="19626"/>
          <a:stretch/>
        </p:blipFill>
        <p:spPr>
          <a:xfrm>
            <a:off x="7494663" y="1185412"/>
            <a:ext cx="3170490" cy="4537817"/>
          </a:xfrm>
          <a:prstGeom prst="rect">
            <a:avLst/>
          </a:prstGeom>
        </p:spPr>
      </p:pic>
      <p:pic>
        <p:nvPicPr>
          <p:cNvPr id="2" name="Imagen 1"/>
          <p:cNvPicPr>
            <a:picLocks noChangeAspect="1"/>
          </p:cNvPicPr>
          <p:nvPr/>
        </p:nvPicPr>
        <p:blipFill rotWithShape="1">
          <a:blip r:embed="rId7"/>
          <a:srcRect l="41566" t="15951" r="21565" b="6417"/>
          <a:stretch/>
        </p:blipFill>
        <p:spPr>
          <a:xfrm>
            <a:off x="2793632" y="1267828"/>
            <a:ext cx="3779269" cy="4476206"/>
          </a:xfrm>
          <a:prstGeom prst="rect">
            <a:avLst/>
          </a:prstGeom>
        </p:spPr>
      </p:pic>
      <p:sp>
        <p:nvSpPr>
          <p:cNvPr id="10" name="CuadroTexto 9"/>
          <p:cNvSpPr txBox="1"/>
          <p:nvPr/>
        </p:nvSpPr>
        <p:spPr>
          <a:xfrm>
            <a:off x="9079908" y="5793234"/>
            <a:ext cx="970137" cy="369332"/>
          </a:xfrm>
          <a:prstGeom prst="rect">
            <a:avLst/>
          </a:prstGeom>
          <a:noFill/>
        </p:spPr>
        <p:txBody>
          <a:bodyPr wrap="none" rtlCol="0">
            <a:spAutoFit/>
          </a:bodyPr>
          <a:lstStyle/>
          <a:p>
            <a:r>
              <a:rPr lang="es-MX" dirty="0" smtClean="0"/>
              <a:t>SCT [3]</a:t>
            </a:r>
            <a:endParaRPr lang="es-MX" dirty="0"/>
          </a:p>
        </p:txBody>
      </p:sp>
    </p:spTree>
    <p:extLst>
      <p:ext uri="{BB962C8B-B14F-4D97-AF65-F5344CB8AC3E}">
        <p14:creationId xmlns:p14="http://schemas.microsoft.com/office/powerpoint/2010/main" val="34929831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763" y="410676"/>
            <a:ext cx="7802915" cy="4045690"/>
          </a:xfrm>
        </p:spPr>
        <p:txBody>
          <a:bodyPr>
            <a:normAutofit/>
          </a:bodyPr>
          <a:lstStyle/>
          <a:p>
            <a:pPr marL="0" indent="0">
              <a:buNone/>
            </a:pPr>
            <a:r>
              <a:rPr lang="es-MX" sz="2800" dirty="0" smtClean="0">
                <a:effectLst/>
              </a:rPr>
              <a:t>Exploración y Gestación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521464"/>
            <a:ext cx="8571432" cy="3388492"/>
            <a:chOff x="-278774" y="0"/>
            <a:chExt cx="7117724" cy="1504950"/>
          </a:xfrm>
        </p:grpSpPr>
        <p:sp>
          <p:nvSpPr>
            <p:cNvPr id="31" name="Rectángulo 30"/>
            <p:cNvSpPr/>
            <p:nvPr/>
          </p:nvSpPr>
          <p:spPr>
            <a:xfrm>
              <a:off x="1619250" y="104775"/>
              <a:ext cx="5219700" cy="3429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Establecimiento del Objetivo</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2" name="Rectángulo 31"/>
            <p:cNvSpPr/>
            <p:nvPr/>
          </p:nvSpPr>
          <p:spPr>
            <a:xfrm>
              <a:off x="1628775" y="72390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Carreteras (</a:t>
              </a:r>
              <a:r>
                <a:rPr lang="es-MX" sz="2000" dirty="0" smtClean="0">
                  <a:solidFill>
                    <a:schemeClr val="tx1"/>
                  </a:solidFill>
                  <a:ea typeface="Calibri" panose="020F0502020204030204" pitchFamily="34" charset="0"/>
                  <a:cs typeface="Times New Roman" panose="02020603050405020304" pitchFamily="18" charset="0"/>
                </a:rPr>
                <a:t>Zacatecas</a:t>
              </a:r>
              <a:r>
                <a:rPr lang="es-MX" sz="2000" dirty="0" smtClean="0">
                  <a:solidFill>
                    <a:schemeClr val="tx1"/>
                  </a:solidFill>
                  <a:effectLst/>
                  <a:ea typeface="Calibri" panose="020F0502020204030204" pitchFamily="34" charset="0"/>
                  <a:cs typeface="Times New Roman" panose="02020603050405020304" pitchFamily="18" charset="0"/>
                </a:rPr>
                <a:t>)</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33" name="Rectángulo 32"/>
            <p:cNvSpPr/>
            <p:nvPr/>
          </p:nvSpPr>
          <p:spPr>
            <a:xfrm>
              <a:off x="3590925" y="733425"/>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Municipios </a:t>
              </a:r>
              <a:r>
                <a:rPr lang="es-MX" sz="2000" dirty="0">
                  <a:solidFill>
                    <a:schemeClr val="tx1"/>
                  </a:solidFill>
                  <a:effectLst/>
                  <a:ea typeface="Calibri" panose="020F0502020204030204" pitchFamily="34" charset="0"/>
                  <a:cs typeface="Times New Roman" panose="02020603050405020304" pitchFamily="18" charset="0"/>
                </a:rPr>
                <a:t>(</a:t>
              </a:r>
              <a:r>
                <a:rPr lang="es-MX" sz="2000" dirty="0" smtClean="0">
                  <a:solidFill>
                    <a:schemeClr val="tx1"/>
                  </a:solidFill>
                  <a:effectLst/>
                  <a:ea typeface="Calibri" panose="020F0502020204030204" pitchFamily="34" charset="0"/>
                  <a:cs typeface="Times New Roman" panose="02020603050405020304" pitchFamily="18" charset="0"/>
                </a:rPr>
                <a:t>Zacatecas</a:t>
              </a:r>
              <a:r>
                <a:rPr lang="es-MX" sz="2000" dirty="0">
                  <a:solidFill>
                    <a:schemeClr val="tx1"/>
                  </a:solidFill>
                  <a:effectLst/>
                  <a:ea typeface="Calibri" panose="020F0502020204030204" pitchFamily="34" charset="0"/>
                  <a:cs typeface="Times New Roman" panose="02020603050405020304" pitchFamily="18" charset="0"/>
                </a:rPr>
                <a:t>)</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4" name="Rectángulo 33"/>
            <p:cNvSpPr/>
            <p:nvPr/>
          </p:nvSpPr>
          <p:spPr>
            <a:xfrm>
              <a:off x="5419725" y="74295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a:t>
              </a:r>
              <a:r>
                <a:rPr lang="es-MX" sz="2000" dirty="0" smtClean="0">
                  <a:solidFill>
                    <a:schemeClr val="tx1"/>
                  </a:solidFill>
                  <a:ea typeface="Calibri" panose="020F0502020204030204" pitchFamily="34" charset="0"/>
                  <a:cs typeface="Times New Roman" panose="02020603050405020304" pitchFamily="18" charset="0"/>
                </a:rPr>
                <a:t>del </a:t>
              </a:r>
              <a:r>
                <a:rPr lang="es-MX" sz="2000" dirty="0" smtClean="0">
                  <a:solidFill>
                    <a:schemeClr val="tx1"/>
                  </a:solidFill>
                  <a:effectLst/>
                  <a:ea typeface="Calibri" panose="020F0502020204030204" pitchFamily="34" charset="0"/>
                  <a:cs typeface="Times New Roman" panose="02020603050405020304" pitchFamily="18" charset="0"/>
                </a:rPr>
                <a:t>Estado de Zacatecas</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40" name="Cuadro de texto 2"/>
            <p:cNvSpPr txBox="1">
              <a:spLocks noChangeArrowheads="1"/>
            </p:cNvSpPr>
            <p:nvPr/>
          </p:nvSpPr>
          <p:spPr bwMode="auto">
            <a:xfrm>
              <a:off x="-118402" y="0"/>
              <a:ext cx="1528101" cy="623324"/>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1.</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Objetivo</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Cuadro de texto 2"/>
            <p:cNvSpPr txBox="1">
              <a:spLocks noChangeArrowheads="1"/>
            </p:cNvSpPr>
            <p:nvPr/>
          </p:nvSpPr>
          <p:spPr bwMode="auto">
            <a:xfrm>
              <a:off x="-278774" y="790575"/>
              <a:ext cx="1736099"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2.</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Obtención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grpSp>
    </p:spTree>
    <p:extLst>
      <p:ext uri="{BB962C8B-B14F-4D97-AF65-F5344CB8AC3E}">
        <p14:creationId xmlns:p14="http://schemas.microsoft.com/office/powerpoint/2010/main" val="2169917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3492" y="410676"/>
            <a:ext cx="7802915" cy="4045690"/>
          </a:xfrm>
        </p:spPr>
        <p:txBody>
          <a:bodyPr>
            <a:normAutofit/>
          </a:bodyPr>
          <a:lstStyle/>
          <a:p>
            <a:pPr marL="0" indent="0">
              <a:buNone/>
            </a:pPr>
            <a:r>
              <a:rPr lang="es-MX" sz="2800" dirty="0">
                <a:effectLst/>
              </a:rPr>
              <a:t>Exploración</a:t>
            </a:r>
          </a:p>
          <a:p>
            <a:pPr marL="0" indent="0">
              <a:buNone/>
            </a:pP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714798"/>
            <a:ext cx="8522811" cy="2613892"/>
            <a:chOff x="-177443" y="1743075"/>
            <a:chExt cx="6997343" cy="1133475"/>
          </a:xfrm>
        </p:grpSpPr>
        <p:sp>
          <p:nvSpPr>
            <p:cNvPr id="35" name="Rectángulo 34"/>
            <p:cNvSpPr/>
            <p:nvPr/>
          </p:nvSpPr>
          <p:spPr>
            <a:xfrm>
              <a:off x="1609724" y="1752600"/>
              <a:ext cx="2206736"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Estructuración, normalización y georreferenciación de datos tabulares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6" name="Rectángulo 35"/>
            <p:cNvSpPr/>
            <p:nvPr/>
          </p:nvSpPr>
          <p:spPr>
            <a:xfrm>
              <a:off x="4219575" y="1743075"/>
              <a:ext cx="2600325"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Limpieza, validación y normalización de datos georreferenciados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2" name="Cuadro de texto 2"/>
            <p:cNvSpPr txBox="1">
              <a:spLocks noChangeArrowheads="1"/>
            </p:cNvSpPr>
            <p:nvPr/>
          </p:nvSpPr>
          <p:spPr bwMode="auto">
            <a:xfrm>
              <a:off x="-177443" y="1952625"/>
              <a:ext cx="1653818"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3.</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Tratamiento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93695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8721" y="567219"/>
            <a:ext cx="7802915" cy="4045690"/>
          </a:xfrm>
        </p:spPr>
        <p:txBody>
          <a:bodyPr>
            <a:normAutofit/>
          </a:bodyPr>
          <a:lstStyle/>
          <a:p>
            <a:pPr marL="0" indent="0">
              <a:buNone/>
            </a:pPr>
            <a:r>
              <a:rPr lang="es-MX" sz="2800" dirty="0" smtClean="0">
                <a:effectLst/>
              </a:rPr>
              <a:t>Construcción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642613"/>
            <a:ext cx="9272793" cy="3623415"/>
            <a:chOff x="0" y="3020643"/>
            <a:chExt cx="6827554" cy="1265607"/>
          </a:xfrm>
        </p:grpSpPr>
        <p:sp>
          <p:nvSpPr>
            <p:cNvPr id="37" name="Rectángulo 36"/>
            <p:cNvSpPr/>
            <p:nvPr/>
          </p:nvSpPr>
          <p:spPr>
            <a:xfrm>
              <a:off x="1558449" y="3020643"/>
              <a:ext cx="1635986"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Generación de una capa geográfica de </a:t>
              </a:r>
              <a:r>
                <a:rPr lang="es-MX" sz="2000" dirty="0" smtClean="0">
                  <a:solidFill>
                    <a:schemeClr val="tx1"/>
                  </a:solidFill>
                  <a:ea typeface="Calibri" panose="020F0502020204030204" pitchFamily="34" charset="0"/>
                  <a:cs typeface="Times New Roman" panose="02020603050405020304" pitchFamily="18" charset="0"/>
                </a:rPr>
                <a:t>polígonos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8" name="Rectángulo 37"/>
            <p:cNvSpPr/>
            <p:nvPr/>
          </p:nvSpPr>
          <p:spPr>
            <a:xfrm>
              <a:off x="330152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a typeface="Calibri" panose="020F0502020204030204" pitchFamily="34" charset="0"/>
                  <a:cs typeface="Times New Roman" panose="02020603050405020304" pitchFamily="18" charset="0"/>
                </a:rPr>
                <a:t>Asignar zonas a polígonos</a:t>
              </a:r>
              <a:endParaRPr lang="es-MX" sz="2000" dirty="0">
                <a:solidFill>
                  <a:schemeClr val="tx1"/>
                </a:solidFill>
                <a:ea typeface="Calibri" panose="020F0502020204030204" pitchFamily="34" charset="0"/>
                <a:cs typeface="Times New Roman" panose="02020603050405020304" pitchFamily="18" charset="0"/>
              </a:endParaRPr>
            </a:p>
          </p:txBody>
        </p:sp>
        <p:sp>
          <p:nvSpPr>
            <p:cNvPr id="39" name="Rectángulo 38"/>
            <p:cNvSpPr/>
            <p:nvPr/>
          </p:nvSpPr>
          <p:spPr>
            <a:xfrm>
              <a:off x="511127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Ranking de zonas menos seguras de acuerdo a la clasificación de seguridad y su densidad poblacional</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3" name="Cuadro de texto 2"/>
            <p:cNvSpPr txBox="1">
              <a:spLocks noChangeArrowheads="1"/>
            </p:cNvSpPr>
            <p:nvPr/>
          </p:nvSpPr>
          <p:spPr bwMode="auto">
            <a:xfrm>
              <a:off x="0" y="338137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4.</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Análisis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4661488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75125" y="583475"/>
            <a:ext cx="7802915" cy="4045690"/>
          </a:xfrm>
        </p:spPr>
        <p:txBody>
          <a:bodyPr>
            <a:normAutofit/>
          </a:bodyPr>
          <a:lstStyle/>
          <a:p>
            <a:pPr marL="0" indent="0">
              <a:buNone/>
            </a:pPr>
            <a:r>
              <a:rPr lang="es-MX" sz="2800" dirty="0" smtClean="0">
                <a:effectLst/>
              </a:rPr>
              <a:t>Cierre</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874304"/>
            <a:ext cx="9528605" cy="2879997"/>
            <a:chOff x="28575" y="4600575"/>
            <a:chExt cx="6743700" cy="952500"/>
          </a:xfrm>
        </p:grpSpPr>
        <p:sp>
          <p:nvSpPr>
            <p:cNvPr id="44" name="Cuadro de texto 2"/>
            <p:cNvSpPr txBox="1">
              <a:spLocks noChangeArrowheads="1"/>
            </p:cNvSpPr>
            <p:nvPr/>
          </p:nvSpPr>
          <p:spPr bwMode="auto">
            <a:xfrm>
              <a:off x="28575" y="465772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5.</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Integración de reporte</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ángulo 44"/>
            <p:cNvSpPr/>
            <p:nvPr/>
          </p:nvSpPr>
          <p:spPr>
            <a:xfrm>
              <a:off x="1609725" y="4600575"/>
              <a:ext cx="5162550" cy="952500"/>
            </a:xfrm>
            <a:prstGeom prst="rect">
              <a:avLst/>
            </a:prstGeom>
            <a:noFill/>
            <a:ln w="19050">
              <a:solidFill>
                <a:srgbClr val="BBF42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Obtención de estadísticas, listado de municipios y carreteras </a:t>
              </a:r>
              <a:r>
                <a:rPr lang="es-MX" sz="2000" dirty="0" smtClean="0">
                  <a:solidFill>
                    <a:schemeClr val="tx1"/>
                  </a:solidFill>
                  <a:effectLst/>
                  <a:ea typeface="Calibri" panose="020F0502020204030204" pitchFamily="34" charset="0"/>
                  <a:cs typeface="Times New Roman" panose="02020603050405020304" pitchFamily="18" charset="0"/>
                </a:rPr>
                <a:t>por </a:t>
              </a:r>
              <a:r>
                <a:rPr lang="es-MX" sz="2000" dirty="0" smtClean="0">
                  <a:solidFill>
                    <a:schemeClr val="tx1"/>
                  </a:solidFill>
                </a:rPr>
                <a:t>actos </a:t>
              </a:r>
              <a:r>
                <a:rPr lang="es-MX" sz="2000" dirty="0">
                  <a:solidFill>
                    <a:schemeClr val="tx1"/>
                  </a:solidFill>
                </a:rPr>
                <a:t>en contra de la seguridad </a:t>
              </a:r>
              <a:endParaRPr lang="es-MX" dirty="0">
                <a:solidFill>
                  <a:schemeClr val="tx1"/>
                </a:solidFill>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7618864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44</a:t>
            </a:fld>
            <a:endParaRPr lang="en-US" dirty="0"/>
          </a:p>
        </p:txBody>
      </p:sp>
      <p:sp>
        <p:nvSpPr>
          <p:cNvPr id="3" name="CuadroTexto 2"/>
          <p:cNvSpPr txBox="1"/>
          <p:nvPr/>
        </p:nvSpPr>
        <p:spPr>
          <a:xfrm>
            <a:off x="2615013" y="1589518"/>
            <a:ext cx="7998864" cy="2554545"/>
          </a:xfrm>
          <a:prstGeom prst="rect">
            <a:avLst/>
          </a:prstGeom>
          <a:noFill/>
        </p:spPr>
        <p:txBody>
          <a:bodyPr wrap="square" rtlCol="0">
            <a:spAutoFit/>
          </a:bodyPr>
          <a:lstStyle/>
          <a:p>
            <a:r>
              <a:rPr lang="es-MX" sz="2400" dirty="0"/>
              <a:t>Objetivo</a:t>
            </a:r>
          </a:p>
          <a:p>
            <a:r>
              <a:rPr lang="es-MX" b="1" dirty="0"/>
              <a:t> </a:t>
            </a:r>
            <a:endParaRPr lang="es-MX" dirty="0"/>
          </a:p>
          <a:p>
            <a:pPr algn="just"/>
            <a:r>
              <a:rPr lang="es-MX" dirty="0" smtClean="0"/>
              <a:t>	</a:t>
            </a:r>
            <a:r>
              <a:rPr lang="es-MX" sz="2000" dirty="0" smtClean="0"/>
              <a:t>Cuantificar </a:t>
            </a:r>
            <a:r>
              <a:rPr lang="es-MX" sz="2000" dirty="0"/>
              <a:t>el índice </a:t>
            </a:r>
            <a:r>
              <a:rPr lang="es-MX" sz="2000" dirty="0" smtClean="0"/>
              <a:t>de actos en contra de la seguridad </a:t>
            </a:r>
            <a:r>
              <a:rPr lang="es-MX" sz="2000" dirty="0"/>
              <a:t>por municipio, registrados del 2017 a 2019 y de esta manera relacionarlas </a:t>
            </a:r>
            <a:r>
              <a:rPr lang="es-MX" sz="2000" dirty="0" smtClean="0"/>
              <a:t>con zonas (polígonos), </a:t>
            </a:r>
            <a:r>
              <a:rPr lang="es-MX" sz="2000" dirty="0"/>
              <a:t>para identificar el nivel de </a:t>
            </a:r>
            <a:r>
              <a:rPr lang="es-MX" sz="2000" dirty="0" smtClean="0"/>
              <a:t>seguridad</a:t>
            </a:r>
            <a:r>
              <a:rPr lang="es-MX" sz="2000" dirty="0" smtClean="0"/>
              <a:t> con el que se cuenta, </a:t>
            </a:r>
            <a:r>
              <a:rPr lang="es-MX" sz="2000" dirty="0"/>
              <a:t>de manera que sirva de insumo para el diseño y propuesta de la aplicación móvil para la Seguridad Vial Turística del estado de Zacatecas.</a:t>
            </a:r>
          </a:p>
          <a:p>
            <a:endParaRPr lang="es-MX" dirty="0"/>
          </a:p>
        </p:txBody>
      </p:sp>
    </p:spTree>
    <p:extLst>
      <p:ext uri="{BB962C8B-B14F-4D97-AF65-F5344CB8AC3E}">
        <p14:creationId xmlns:p14="http://schemas.microsoft.com/office/powerpoint/2010/main" val="550811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[3]</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45</a:t>
            </a:fld>
            <a:endParaRPr lang="en-US" dirty="0"/>
          </a:p>
        </p:txBody>
      </p:sp>
      <p:sp>
        <p:nvSpPr>
          <p:cNvPr id="3" name="CuadroTexto 2"/>
          <p:cNvSpPr txBox="1"/>
          <p:nvPr/>
        </p:nvSpPr>
        <p:spPr>
          <a:xfrm>
            <a:off x="2503312" y="1344512"/>
            <a:ext cx="7998864" cy="3323987"/>
          </a:xfrm>
          <a:prstGeom prst="rect">
            <a:avLst/>
          </a:prstGeom>
          <a:noFill/>
        </p:spPr>
        <p:txBody>
          <a:bodyPr wrap="square" rtlCol="0">
            <a:spAutoFit/>
          </a:bodyPr>
          <a:lstStyle/>
          <a:p>
            <a:r>
              <a:rPr lang="es-MX" sz="2400" dirty="0"/>
              <a:t>Conjuntos de datos utilizados</a:t>
            </a:r>
          </a:p>
          <a:p>
            <a:r>
              <a:rPr lang="es-MX" sz="2800" b="1" dirty="0"/>
              <a:t> </a:t>
            </a:r>
            <a:endParaRPr lang="es-MX" sz="2800" dirty="0"/>
          </a:p>
          <a:p>
            <a:pPr algn="just"/>
            <a:r>
              <a:rPr lang="es-MX" dirty="0" smtClean="0"/>
              <a:t>	</a:t>
            </a:r>
            <a:r>
              <a:rPr lang="es-MX" sz="2000" dirty="0" smtClean="0"/>
              <a:t>El </a:t>
            </a:r>
            <a:r>
              <a:rPr lang="es-MX" sz="2000" dirty="0"/>
              <a:t>insumo principal para este trabajo </a:t>
            </a:r>
            <a:r>
              <a:rPr lang="es-MX" sz="2000" dirty="0" smtClean="0"/>
              <a:t>serían </a:t>
            </a:r>
            <a:r>
              <a:rPr lang="es-MX" sz="2000" dirty="0"/>
              <a:t>los datos estadísticos de robos y asaltos en rutas viales (calles, carreteras, etc.).</a:t>
            </a:r>
          </a:p>
          <a:p>
            <a:pPr algn="just"/>
            <a:r>
              <a:rPr lang="es-MX" sz="2000" dirty="0"/>
              <a:t>Con respecto a los datos geográficos, las capas básicas contienen la ubicación geográfica y datos estadísticos de cada uno de los municipios. La primera capa geográfica contiene </a:t>
            </a:r>
            <a:r>
              <a:rPr lang="es-MX" sz="2000" dirty="0" smtClean="0"/>
              <a:t>una división por zonas.</a:t>
            </a:r>
            <a:endParaRPr lang="es-MX" sz="2000" dirty="0"/>
          </a:p>
          <a:p>
            <a:pPr algn="just"/>
            <a:r>
              <a:rPr lang="es-MX" sz="2000" dirty="0" smtClean="0"/>
              <a:t>La segunda </a:t>
            </a:r>
            <a:r>
              <a:rPr lang="es-MX" sz="2000" dirty="0"/>
              <a:t>capa se tomó considerando </a:t>
            </a:r>
            <a:r>
              <a:rPr lang="es-MX" sz="2000" dirty="0" smtClean="0"/>
              <a:t>las zonas (polígonos)</a:t>
            </a:r>
            <a:r>
              <a:rPr lang="es-MX" sz="2000" dirty="0" smtClean="0"/>
              <a:t> diseñadas para determinar si una calle o carretera es peligrosa.</a:t>
            </a:r>
            <a:endParaRPr lang="es-MX" sz="2000" dirty="0"/>
          </a:p>
          <a:p>
            <a:endParaRPr lang="es-MX" dirty="0"/>
          </a:p>
        </p:txBody>
      </p:sp>
    </p:spTree>
    <p:extLst>
      <p:ext uri="{BB962C8B-B14F-4D97-AF65-F5344CB8AC3E}">
        <p14:creationId xmlns:p14="http://schemas.microsoft.com/office/powerpoint/2010/main" val="20784045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46</a:t>
            </a:fld>
            <a:endParaRPr lang="en-US"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880" y="219314"/>
            <a:ext cx="3045667" cy="6091334"/>
          </a:xfrm>
          <a:prstGeom prst="rect">
            <a:avLst/>
          </a:prstGeom>
        </p:spPr>
      </p:pic>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314" y="219314"/>
            <a:ext cx="3045667" cy="6091334"/>
          </a:xfrm>
          <a:prstGeom prst="rect">
            <a:avLst/>
          </a:prstGeom>
        </p:spPr>
      </p:pic>
    </p:spTree>
    <p:extLst>
      <p:ext uri="{BB962C8B-B14F-4D97-AF65-F5344CB8AC3E}">
        <p14:creationId xmlns:p14="http://schemas.microsoft.com/office/powerpoint/2010/main" val="24394744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47</a:t>
            </a:fld>
            <a:endParaRPr lang="en-US" dirty="0"/>
          </a:p>
        </p:txBody>
      </p:sp>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4730" y="198724"/>
            <a:ext cx="3037114" cy="6074227"/>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419" y="200346"/>
            <a:ext cx="3037114" cy="6074227"/>
          </a:xfrm>
          <a:prstGeom prst="rect">
            <a:avLst/>
          </a:prstGeom>
        </p:spPr>
      </p:pic>
    </p:spTree>
    <p:extLst>
      <p:ext uri="{BB962C8B-B14F-4D97-AF65-F5344CB8AC3E}">
        <p14:creationId xmlns:p14="http://schemas.microsoft.com/office/powerpoint/2010/main" val="34250140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48</a:t>
            </a:fld>
            <a:endParaRPr lang="en-US" dirty="0"/>
          </a:p>
        </p:txBody>
      </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248" y="198724"/>
            <a:ext cx="3037114" cy="6074227"/>
          </a:xfrm>
          <a:prstGeom prst="rect">
            <a:avLst/>
          </a:prstGeom>
        </p:spPr>
      </p:pic>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40464258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49</a:t>
            </a:fld>
            <a:endParaRPr lang="en-US" dirty="0"/>
          </a:p>
        </p:txBody>
      </p:sp>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mayor seguridad</a:t>
            </a:r>
            <a:endParaRPr lang="es-MX" sz="2400"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848" y="187625"/>
            <a:ext cx="3037114" cy="6074227"/>
          </a:xfrm>
          <a:prstGeom prst="rect">
            <a:avLst/>
          </a:prstGeom>
        </p:spPr>
      </p:pic>
    </p:spTree>
    <p:extLst>
      <p:ext uri="{BB962C8B-B14F-4D97-AF65-F5344CB8AC3E}">
        <p14:creationId xmlns:p14="http://schemas.microsoft.com/office/powerpoint/2010/main" val="2191741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9970489" y="1267828"/>
            <a:ext cx="1180131" cy="369332"/>
          </a:xfrm>
          <a:prstGeom prst="rect">
            <a:avLst/>
          </a:prstGeom>
          <a:noFill/>
        </p:spPr>
        <p:txBody>
          <a:bodyPr wrap="none" rtlCol="0">
            <a:spAutoFit/>
          </a:bodyPr>
          <a:lstStyle/>
          <a:p>
            <a:r>
              <a:rPr lang="es-MX" dirty="0" smtClean="0"/>
              <a:t>INEGI [1]</a:t>
            </a:r>
            <a:endParaRPr lang="es-MX" dirty="0"/>
          </a:p>
        </p:txBody>
      </p:sp>
      <p:sp>
        <p:nvSpPr>
          <p:cNvPr id="12" name="CuadroTexto 11"/>
          <p:cNvSpPr txBox="1"/>
          <p:nvPr/>
        </p:nvSpPr>
        <p:spPr>
          <a:xfrm>
            <a:off x="2155152" y="830074"/>
            <a:ext cx="6857389" cy="523220"/>
          </a:xfrm>
          <a:prstGeom prst="rect">
            <a:avLst/>
          </a:prstGeom>
          <a:noFill/>
        </p:spPr>
        <p:txBody>
          <a:bodyPr wrap="square" rtlCol="0">
            <a:spAutoFit/>
          </a:bodyPr>
          <a:lstStyle/>
          <a:p>
            <a:r>
              <a:rPr lang="es-ES" sz="2800" dirty="0"/>
              <a:t>P</a:t>
            </a:r>
            <a:r>
              <a:rPr lang="es-ES" sz="2800" dirty="0" smtClean="0"/>
              <a:t>roblemas </a:t>
            </a:r>
            <a:r>
              <a:rPr lang="es-ES" sz="2800" dirty="0"/>
              <a:t>públicos </a:t>
            </a:r>
            <a:endParaRPr lang="es-MX" sz="2800" dirty="0"/>
          </a:p>
        </p:txBody>
      </p:sp>
      <p:sp>
        <p:nvSpPr>
          <p:cNvPr id="14" name="CuadroTexto 13"/>
          <p:cNvSpPr txBox="1"/>
          <p:nvPr/>
        </p:nvSpPr>
        <p:spPr>
          <a:xfrm>
            <a:off x="2155152" y="245376"/>
            <a:ext cx="5879507" cy="584775"/>
          </a:xfrm>
          <a:prstGeom prst="rect">
            <a:avLst/>
          </a:prstGeom>
          <a:noFill/>
        </p:spPr>
        <p:txBody>
          <a:bodyPr wrap="square" rtlCol="0">
            <a:spAutoFit/>
          </a:bodyPr>
          <a:lstStyle/>
          <a:p>
            <a:r>
              <a:rPr lang="es-MX" sz="3200" dirty="0" smtClean="0"/>
              <a:t>Planteamiento del problema</a:t>
            </a:r>
            <a:endParaRPr lang="es-MX" dirty="0"/>
          </a:p>
        </p:txBody>
      </p:sp>
      <p:sp>
        <p:nvSpPr>
          <p:cNvPr id="3" name="Marcador de pie de página 2"/>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0" name="Marcador de número de diapositiva 9"/>
          <p:cNvSpPr>
            <a:spLocks noGrp="1"/>
          </p:cNvSpPr>
          <p:nvPr>
            <p:ph type="sldNum" sz="quarter" idx="12"/>
          </p:nvPr>
        </p:nvSpPr>
        <p:spPr/>
        <p:txBody>
          <a:bodyPr/>
          <a:lstStyle/>
          <a:p>
            <a:fld id="{6D22F896-40B5-4ADD-8801-0D06FADFA095}" type="slidenum">
              <a:rPr lang="en-US" smtClean="0"/>
              <a:t>5</a:t>
            </a:fld>
            <a:endParaRPr lang="en-US" dirty="0"/>
          </a:p>
        </p:txBody>
      </p:sp>
      <p:graphicFrame>
        <p:nvGraphicFramePr>
          <p:cNvPr id="18" name="Gráfico 17"/>
          <p:cNvGraphicFramePr/>
          <p:nvPr>
            <p:extLst>
              <p:ext uri="{D42A27DB-BD31-4B8C-83A1-F6EECF244321}">
                <p14:modId xmlns:p14="http://schemas.microsoft.com/office/powerpoint/2010/main" val="3766250214"/>
              </p:ext>
            </p:extLst>
          </p:nvPr>
        </p:nvGraphicFramePr>
        <p:xfrm>
          <a:off x="2032000" y="1353294"/>
          <a:ext cx="7938489" cy="4785039"/>
        </p:xfrm>
        <a:graphic>
          <a:graphicData uri="http://schemas.openxmlformats.org/drawingml/2006/chart">
            <c:chart xmlns:c="http://schemas.openxmlformats.org/drawingml/2006/chart" xmlns:r="http://schemas.openxmlformats.org/officeDocument/2006/relationships" r:id="rId6"/>
          </a:graphicData>
        </a:graphic>
      </p:graphicFrame>
      <p:sp>
        <p:nvSpPr>
          <p:cNvPr id="20" name="CuadroTexto 19"/>
          <p:cNvSpPr txBox="1"/>
          <p:nvPr/>
        </p:nvSpPr>
        <p:spPr>
          <a:xfrm>
            <a:off x="9749663" y="5507881"/>
            <a:ext cx="320922" cy="261610"/>
          </a:xfrm>
          <a:prstGeom prst="rect">
            <a:avLst/>
          </a:prstGeom>
          <a:noFill/>
        </p:spPr>
        <p:txBody>
          <a:bodyPr wrap="none" rtlCol="0">
            <a:spAutoFit/>
          </a:bodyPr>
          <a:lstStyle/>
          <a:p>
            <a:r>
              <a:rPr lang="es-MX" sz="1100" dirty="0"/>
              <a:t>%</a:t>
            </a:r>
            <a:endParaRPr lang="es-MX" dirty="0"/>
          </a:p>
        </p:txBody>
      </p:sp>
      <p:sp>
        <p:nvSpPr>
          <p:cNvPr id="21" name="CuadroTexto 20"/>
          <p:cNvSpPr txBox="1"/>
          <p:nvPr/>
        </p:nvSpPr>
        <p:spPr>
          <a:xfrm>
            <a:off x="9304901" y="5501657"/>
            <a:ext cx="320922" cy="261610"/>
          </a:xfrm>
          <a:prstGeom prst="rect">
            <a:avLst/>
          </a:prstGeom>
          <a:noFill/>
        </p:spPr>
        <p:txBody>
          <a:bodyPr wrap="none" rtlCol="0">
            <a:spAutoFit/>
          </a:bodyPr>
          <a:lstStyle/>
          <a:p>
            <a:r>
              <a:rPr lang="es-MX" sz="1100" dirty="0"/>
              <a:t>%</a:t>
            </a:r>
            <a:endParaRPr lang="es-MX" dirty="0"/>
          </a:p>
        </p:txBody>
      </p:sp>
      <p:sp>
        <p:nvSpPr>
          <p:cNvPr id="22" name="CuadroTexto 21"/>
          <p:cNvSpPr txBox="1"/>
          <p:nvPr/>
        </p:nvSpPr>
        <p:spPr>
          <a:xfrm>
            <a:off x="8866364" y="5510989"/>
            <a:ext cx="320922" cy="261610"/>
          </a:xfrm>
          <a:prstGeom prst="rect">
            <a:avLst/>
          </a:prstGeom>
          <a:noFill/>
        </p:spPr>
        <p:txBody>
          <a:bodyPr wrap="none" rtlCol="0">
            <a:spAutoFit/>
          </a:bodyPr>
          <a:lstStyle/>
          <a:p>
            <a:r>
              <a:rPr lang="es-MX" sz="1100" dirty="0"/>
              <a:t>%</a:t>
            </a:r>
            <a:endParaRPr lang="es-MX" dirty="0"/>
          </a:p>
        </p:txBody>
      </p:sp>
      <p:sp>
        <p:nvSpPr>
          <p:cNvPr id="23" name="CuadroTexto 22"/>
          <p:cNvSpPr txBox="1"/>
          <p:nvPr/>
        </p:nvSpPr>
        <p:spPr>
          <a:xfrm>
            <a:off x="8418497" y="5501657"/>
            <a:ext cx="320922" cy="261610"/>
          </a:xfrm>
          <a:prstGeom prst="rect">
            <a:avLst/>
          </a:prstGeom>
          <a:noFill/>
        </p:spPr>
        <p:txBody>
          <a:bodyPr wrap="none" rtlCol="0">
            <a:spAutoFit/>
          </a:bodyPr>
          <a:lstStyle/>
          <a:p>
            <a:r>
              <a:rPr lang="es-MX" sz="1100" dirty="0"/>
              <a:t>%</a:t>
            </a:r>
            <a:endParaRPr lang="es-MX" dirty="0"/>
          </a:p>
        </p:txBody>
      </p:sp>
      <p:sp>
        <p:nvSpPr>
          <p:cNvPr id="24" name="CuadroTexto 23"/>
          <p:cNvSpPr txBox="1"/>
          <p:nvPr/>
        </p:nvSpPr>
        <p:spPr>
          <a:xfrm>
            <a:off x="7979959" y="5501657"/>
            <a:ext cx="320922" cy="261610"/>
          </a:xfrm>
          <a:prstGeom prst="rect">
            <a:avLst/>
          </a:prstGeom>
          <a:noFill/>
        </p:spPr>
        <p:txBody>
          <a:bodyPr wrap="none" rtlCol="0">
            <a:spAutoFit/>
          </a:bodyPr>
          <a:lstStyle/>
          <a:p>
            <a:r>
              <a:rPr lang="es-MX" sz="1100" dirty="0"/>
              <a:t>%</a:t>
            </a:r>
            <a:endParaRPr lang="es-MX" dirty="0"/>
          </a:p>
        </p:txBody>
      </p:sp>
      <p:sp>
        <p:nvSpPr>
          <p:cNvPr id="25" name="CuadroTexto 24"/>
          <p:cNvSpPr txBox="1"/>
          <p:nvPr/>
        </p:nvSpPr>
        <p:spPr>
          <a:xfrm>
            <a:off x="7532086" y="5501660"/>
            <a:ext cx="320922" cy="261610"/>
          </a:xfrm>
          <a:prstGeom prst="rect">
            <a:avLst/>
          </a:prstGeom>
          <a:noFill/>
        </p:spPr>
        <p:txBody>
          <a:bodyPr wrap="none" rtlCol="0">
            <a:spAutoFit/>
          </a:bodyPr>
          <a:lstStyle/>
          <a:p>
            <a:r>
              <a:rPr lang="es-MX" sz="1100" dirty="0"/>
              <a:t>%</a:t>
            </a:r>
            <a:endParaRPr lang="es-MX" dirty="0"/>
          </a:p>
        </p:txBody>
      </p:sp>
      <p:sp>
        <p:nvSpPr>
          <p:cNvPr id="26" name="CuadroTexto 25"/>
          <p:cNvSpPr txBox="1"/>
          <p:nvPr/>
        </p:nvSpPr>
        <p:spPr>
          <a:xfrm>
            <a:off x="7102875" y="5501659"/>
            <a:ext cx="320922" cy="261610"/>
          </a:xfrm>
          <a:prstGeom prst="rect">
            <a:avLst/>
          </a:prstGeom>
          <a:noFill/>
        </p:spPr>
        <p:txBody>
          <a:bodyPr wrap="none" rtlCol="0">
            <a:spAutoFit/>
          </a:bodyPr>
          <a:lstStyle/>
          <a:p>
            <a:r>
              <a:rPr lang="es-MX" sz="1100" dirty="0"/>
              <a:t>%</a:t>
            </a:r>
            <a:endParaRPr lang="es-MX" dirty="0"/>
          </a:p>
        </p:txBody>
      </p:sp>
      <p:sp>
        <p:nvSpPr>
          <p:cNvPr id="27" name="CuadroTexto 26"/>
          <p:cNvSpPr txBox="1"/>
          <p:nvPr/>
        </p:nvSpPr>
        <p:spPr>
          <a:xfrm>
            <a:off x="6664336" y="5501657"/>
            <a:ext cx="320922" cy="261610"/>
          </a:xfrm>
          <a:prstGeom prst="rect">
            <a:avLst/>
          </a:prstGeom>
          <a:noFill/>
        </p:spPr>
        <p:txBody>
          <a:bodyPr wrap="none" rtlCol="0">
            <a:spAutoFit/>
          </a:bodyPr>
          <a:lstStyle/>
          <a:p>
            <a:r>
              <a:rPr lang="es-MX" sz="1100" dirty="0"/>
              <a:t>%</a:t>
            </a:r>
            <a:endParaRPr lang="es-MX" dirty="0"/>
          </a:p>
        </p:txBody>
      </p:sp>
      <p:sp>
        <p:nvSpPr>
          <p:cNvPr id="28" name="CuadroTexto 27"/>
          <p:cNvSpPr txBox="1"/>
          <p:nvPr/>
        </p:nvSpPr>
        <p:spPr>
          <a:xfrm>
            <a:off x="6225800" y="5510989"/>
            <a:ext cx="320922" cy="261610"/>
          </a:xfrm>
          <a:prstGeom prst="rect">
            <a:avLst/>
          </a:prstGeom>
          <a:noFill/>
        </p:spPr>
        <p:txBody>
          <a:bodyPr wrap="none" rtlCol="0">
            <a:spAutoFit/>
          </a:bodyPr>
          <a:lstStyle/>
          <a:p>
            <a:r>
              <a:rPr lang="es-MX" sz="1100" dirty="0"/>
              <a:t>%</a:t>
            </a:r>
            <a:endParaRPr lang="es-MX" dirty="0"/>
          </a:p>
        </p:txBody>
      </p:sp>
      <p:sp>
        <p:nvSpPr>
          <p:cNvPr id="29" name="CuadroTexto 28"/>
          <p:cNvSpPr txBox="1"/>
          <p:nvPr/>
        </p:nvSpPr>
        <p:spPr>
          <a:xfrm>
            <a:off x="5740612" y="5501657"/>
            <a:ext cx="320922" cy="261610"/>
          </a:xfrm>
          <a:prstGeom prst="rect">
            <a:avLst/>
          </a:prstGeom>
          <a:noFill/>
        </p:spPr>
        <p:txBody>
          <a:bodyPr wrap="none" rtlCol="0">
            <a:spAutoFit/>
          </a:bodyPr>
          <a:lstStyle/>
          <a:p>
            <a:r>
              <a:rPr lang="es-MX" sz="1100" dirty="0"/>
              <a:t>%</a:t>
            </a:r>
            <a:endParaRPr lang="es-MX" dirty="0"/>
          </a:p>
        </p:txBody>
      </p:sp>
    </p:spTree>
    <p:extLst>
      <p:ext uri="{BB962C8B-B14F-4D97-AF65-F5344CB8AC3E}">
        <p14:creationId xmlns:p14="http://schemas.microsoft.com/office/powerpoint/2010/main" val="2010862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50</a:t>
            </a:fld>
            <a:endParaRPr lang="en-US" dirty="0"/>
          </a:p>
        </p:txBody>
      </p:sp>
      <p:grpSp>
        <p:nvGrpSpPr>
          <p:cNvPr id="13" name="Grupo 12"/>
          <p:cNvGrpSpPr/>
          <p:nvPr/>
        </p:nvGrpSpPr>
        <p:grpSpPr>
          <a:xfrm>
            <a:off x="6303610" y="-130633"/>
            <a:ext cx="3045666" cy="6445903"/>
            <a:chOff x="4381501" y="-130633"/>
            <a:chExt cx="3045666" cy="6445903"/>
          </a:xfrm>
        </p:grpSpPr>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01" y="223938"/>
              <a:ext cx="3045666" cy="609133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825" y="-130633"/>
              <a:ext cx="2859054" cy="6071448"/>
            </a:xfrm>
            <a:prstGeom prst="rect">
              <a:avLst/>
            </a:prstGeom>
          </p:spPr>
        </p:pic>
      </p:grpSp>
      <p:sp>
        <p:nvSpPr>
          <p:cNvPr id="16" name="CuadroTexto 15"/>
          <p:cNvSpPr txBox="1"/>
          <p:nvPr/>
        </p:nvSpPr>
        <p:spPr>
          <a:xfrm>
            <a:off x="2170406" y="2621963"/>
            <a:ext cx="4099765" cy="461665"/>
          </a:xfrm>
          <a:prstGeom prst="rect">
            <a:avLst/>
          </a:prstGeom>
          <a:noFill/>
        </p:spPr>
        <p:txBody>
          <a:bodyPr wrap="square" rtlCol="0">
            <a:spAutoFit/>
          </a:bodyPr>
          <a:lstStyle/>
          <a:p>
            <a:r>
              <a:rPr lang="es-MX" sz="2400" dirty="0" smtClean="0"/>
              <a:t>Ruta con mayor seguridad</a:t>
            </a:r>
            <a:endParaRPr lang="es-MX" sz="2400" dirty="0"/>
          </a:p>
        </p:txBody>
      </p:sp>
      <p:sp>
        <p:nvSpPr>
          <p:cNvPr id="17" name="CuadroTexto 16"/>
          <p:cNvSpPr txBox="1"/>
          <p:nvPr/>
        </p:nvSpPr>
        <p:spPr>
          <a:xfrm>
            <a:off x="2173512" y="3362199"/>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635584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a:t>
            </a:r>
            <a:r>
              <a:rPr lang="es-MX" sz="6400" b="1" dirty="0" smtClean="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24182227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a:t>
            </a:r>
            <a:endParaRPr lang="es-MX" dirty="0"/>
          </a:p>
        </p:txBody>
      </p:sp>
      <p:graphicFrame>
        <p:nvGraphicFramePr>
          <p:cNvPr id="19" name="Marcador de contenido 18"/>
          <p:cNvGraphicFramePr>
            <a:graphicFrameLocks noGrp="1"/>
          </p:cNvGraphicFramePr>
          <p:nvPr>
            <p:ph idx="1"/>
            <p:extLst>
              <p:ext uri="{D42A27DB-BD31-4B8C-83A1-F6EECF244321}">
                <p14:modId xmlns:p14="http://schemas.microsoft.com/office/powerpoint/2010/main" val="3544753494"/>
              </p:ext>
            </p:extLst>
          </p:nvPr>
        </p:nvGraphicFramePr>
        <p:xfrm>
          <a:off x="2421574" y="1012439"/>
          <a:ext cx="7611189" cy="4621860"/>
        </p:xfrm>
        <a:graphic>
          <a:graphicData uri="http://schemas.openxmlformats.org/drawingml/2006/table">
            <a:tbl>
              <a:tblPr firstRow="1" firstCol="1" bandRow="1">
                <a:tableStyleId>{5940675A-B579-460E-94D1-54222C63F5DA}</a:tableStyleId>
              </a:tblPr>
              <a:tblGrid>
                <a:gridCol w="1265052"/>
                <a:gridCol w="6346137"/>
              </a:tblGrid>
              <a:tr h="229001">
                <a:tc>
                  <a:txBody>
                    <a:bodyPr/>
                    <a:lstStyle/>
                    <a:p>
                      <a:pPr marL="288290" algn="just">
                        <a:lnSpc>
                          <a:spcPct val="150000"/>
                        </a:lnSpc>
                        <a:spcAft>
                          <a:spcPts val="1500"/>
                        </a:spcAft>
                      </a:pPr>
                      <a:r>
                        <a:rPr lang="es-MX" sz="900">
                          <a:effectLst/>
                        </a:rPr>
                        <a:t>[1]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INEGI, «INEGI,» [En línea]. Available: https://www.inegi.org.mx/default.html. [Último acceso: 1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O. M. d. Turismo, «unwto.org,» Mayo 2017. [En línea].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S. d. C. y. Transportes, «Gobierno de México,» Marzo 2018. [En línea]. Available: http://www.sct.gob.mx/fileadmin/DireccionesGrales/DGAF/EST_BASICA/EST_BASICA_2004/EST2004_12_Infraestructura.pdf.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M. Nobile González, México y la agenda contenporánea de seguridad internacional: un estudio sobre los alcances del uso del concepto de seguridad humana, Puebla, México: Escuela de Ciencias Sociales, Universidad de las Américas Puebla, 2003.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R. A. Española, Diccionario del español jurídico, Madrid, Spain, 2016.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V. V. Sánchez Mendoza y A. M. Barbosa Jasso, Seguridad Turística en los Pueblos Mágicos: El Fuerte y el Rosario, Sinaloa, Sinaloa, México: Instituo de Ciencias Sociales y Humanidades "Alfonso Vélez Pliego" BUAP, 2017.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C. J. Vilalta, «BID Mejorando vidas,» Sin Miedos, Seguridad Ciudadana, 04 Noviembre 2016. [En línea]. Available: https://blogs.iadb.org/seguridad-ciudadana/es/estudio-cuatro-factores-que-contribuyen-a-la-violencia-en-nuestras-ciudades/. [Último acceso: 08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n-US" sz="900">
                          <a:effectLst/>
                        </a:rPr>
                        <a:t>«Travel.State.Gov,» U.S DEPARTMENT OF STATE, 09 Abril 2019. </a:t>
                      </a:r>
                      <a:r>
                        <a:rPr lang="es-MX" sz="900">
                          <a:effectLst/>
                        </a:rPr>
                        <a:t>[En línea]. Available: https://travel.state.gov/content/travel/en/traveladvisories/traveladvisories/mexico-travel-advisory.html. [Último acceso: 03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dirty="0">
                          <a:effectLst/>
                        </a:rPr>
                        <a:t>J. R. </a:t>
                      </a:r>
                      <a:r>
                        <a:rPr lang="es-MX" sz="900" dirty="0" err="1">
                          <a:effectLst/>
                        </a:rPr>
                        <a:t>Cajimilla</a:t>
                      </a:r>
                      <a:r>
                        <a:rPr lang="es-MX" sz="900" dirty="0">
                          <a:effectLst/>
                        </a:rPr>
                        <a:t> Alvarado y P. </a:t>
                      </a:r>
                      <a:r>
                        <a:rPr lang="es-MX" sz="900" dirty="0" err="1">
                          <a:effectLst/>
                        </a:rPr>
                        <a:t>Ingavelez</a:t>
                      </a:r>
                      <a:r>
                        <a:rPr lang="es-MX" sz="900" dirty="0">
                          <a:effectLst/>
                        </a:rPr>
                        <a:t>, Desarrollo de una Aplicación, Para Dispositivos Móviles que Permita Administrar Pedidos y Controlar Rutas de los Vendedores, Aplicada a la Empresa: "Almacenes Juan </a:t>
                      </a:r>
                      <a:r>
                        <a:rPr lang="es-MX" sz="900" dirty="0" err="1">
                          <a:effectLst/>
                        </a:rPr>
                        <a:t>Elhuri</a:t>
                      </a:r>
                      <a:r>
                        <a:rPr lang="es-MX" sz="900" dirty="0">
                          <a:effectLst/>
                        </a:rPr>
                        <a:t> CIA. LTDA", Cuenca: Salesiana Ecuador, Sede Cuenca, 2015. </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bl>
          </a:graphicData>
        </a:graphic>
      </p:graphicFrame>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39823536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 [2]</a:t>
            </a:r>
            <a:endParaRPr lang="es-MX" dirty="0"/>
          </a:p>
        </p:txBody>
      </p:sp>
      <p:graphicFrame>
        <p:nvGraphicFramePr>
          <p:cNvPr id="18" name="Marcador de contenido 17"/>
          <p:cNvGraphicFramePr>
            <a:graphicFrameLocks noGrp="1"/>
          </p:cNvGraphicFramePr>
          <p:nvPr>
            <p:ph idx="1"/>
            <p:extLst>
              <p:ext uri="{D42A27DB-BD31-4B8C-83A1-F6EECF244321}">
                <p14:modId xmlns:p14="http://schemas.microsoft.com/office/powerpoint/2010/main" val="3982587808"/>
              </p:ext>
            </p:extLst>
          </p:nvPr>
        </p:nvGraphicFramePr>
        <p:xfrm>
          <a:off x="2482976" y="1016950"/>
          <a:ext cx="7763432" cy="4930924"/>
        </p:xfrm>
        <a:graphic>
          <a:graphicData uri="http://schemas.openxmlformats.org/drawingml/2006/table">
            <a:tbl>
              <a:tblPr firstRow="1" firstCol="1" bandRow="1">
                <a:tableStyleId>{5940675A-B579-460E-94D1-54222C63F5DA}</a:tableStyleId>
              </a:tblPr>
              <a:tblGrid>
                <a:gridCol w="1312461"/>
                <a:gridCol w="6450971"/>
              </a:tblGrid>
              <a:tr h="550641">
                <a:tc>
                  <a:txBody>
                    <a:bodyPr/>
                    <a:lstStyle/>
                    <a:p>
                      <a:pPr marL="288290" algn="just">
                        <a:lnSpc>
                          <a:spcPct val="150000"/>
                        </a:lnSpc>
                        <a:spcAft>
                          <a:spcPts val="1500"/>
                        </a:spcAft>
                      </a:pPr>
                      <a:r>
                        <a:rPr lang="es-MX" sz="900">
                          <a:effectLst/>
                        </a:rPr>
                        <a:t>[10]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Soriano, «Blogthinkbig,» 11 Marzo 2019. [En línea]. </a:t>
                      </a:r>
                      <a:r>
                        <a:rPr lang="en-US" sz="900">
                          <a:effectLst/>
                        </a:rPr>
                        <a:t>Available: https://blogthinkbig.com/estudio-uso-internet-aimc-2018. </a:t>
                      </a:r>
                      <a:r>
                        <a:rPr lang="es-MX" sz="900">
                          <a:effectLst/>
                        </a:rPr>
                        <a:t>[Último acceso: 02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M. R. Martínez, R. A. Rodríguez y P. M. Vera, Arquitectura para la implementación de Sistemas Móviles basados en Servicios de Geolocalización y Crowdsourcing, Buenos Aires: Universidad Abierta Interamericana , 2015.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«Statista,» Junio 2016. [En línea]. Available: https://es.statista.com/estadisticas/600731/cuota-de-mercado-de-sistemas-operativos-para-smartphones-por-pedidos--2020/.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android, «android,» 2019. [En línea]. Available: https://www.android.com/.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«developers,» 03 04 2019. [En línea]. Available: https://developer.android.com/. [Último acceso: 08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E. Reina Cardenas, «Arquitectura de una aplicación para Android,» Platzi, 06 2015. [En línea]. Available: https://platzi.com/blog/arquitectura-android-app/. [Último acceso: 07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Sinicki, «Android Authority,» 2017 Diciembre 2017. [En línea]. Available: https://www.androidauthority.com/android-sdk-tutorial-beginners-634376/. [Último acceso: 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Collado, «android4all,» 24 Mayo 2019. [En línea]. </a:t>
                      </a:r>
                      <a:r>
                        <a:rPr lang="en-US" sz="900">
                          <a:effectLst/>
                        </a:rPr>
                        <a:t>Available: https://andro4all.com/2018/08/versiones-android-historia. </a:t>
                      </a:r>
                      <a:r>
                        <a:rPr lang="es-MX" sz="900">
                          <a:effectLst/>
                        </a:rPr>
                        <a:t>[Último acceso: 06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I. Sommerville, Ingeniería de Software, 9 ed., México: Pearson Educación, 2011, p. 792.</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773401">
                <a:tc>
                  <a:txBody>
                    <a:bodyPr/>
                    <a:lstStyle/>
                    <a:p>
                      <a:pPr marL="288290" algn="just">
                        <a:lnSpc>
                          <a:spcPct val="150000"/>
                        </a:lnSpc>
                        <a:spcAft>
                          <a:spcPts val="1500"/>
                        </a:spcAft>
                      </a:pPr>
                      <a:r>
                        <a:rPr lang="es-MX" sz="900">
                          <a:effectLst/>
                        </a:rPr>
                        <a:t>[19]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dirty="0">
                          <a:effectLst/>
                        </a:rPr>
                        <a:t>D. Hernández, «</a:t>
                      </a:r>
                      <a:r>
                        <a:rPr lang="es-MX" sz="900" dirty="0" err="1">
                          <a:effectLst/>
                        </a:rPr>
                        <a:t>SlideShare</a:t>
                      </a:r>
                      <a:r>
                        <a:rPr lang="es-MX" sz="900" dirty="0">
                          <a:effectLst/>
                        </a:rPr>
                        <a:t> - Mobile D (programación dispositivos móviles),» 3 Marzo 2016. [En línea]. </a:t>
                      </a:r>
                      <a:r>
                        <a:rPr lang="es-MX" sz="900" dirty="0" err="1">
                          <a:effectLst/>
                        </a:rPr>
                        <a:t>Available</a:t>
                      </a:r>
                      <a:r>
                        <a:rPr lang="es-MX" sz="900" dirty="0">
                          <a:effectLst/>
                        </a:rPr>
                        <a:t>: https://es.slideshare.net/pipehernandez1020/mobile-d-programacion-dispositivos-moviles. [Último acceso: 9 Junio 2019].</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16827307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91925" y="354977"/>
            <a:ext cx="4436317" cy="584775"/>
          </a:xfrm>
          <a:prstGeom prst="rect">
            <a:avLst/>
          </a:prstGeom>
          <a:noFill/>
        </p:spPr>
        <p:txBody>
          <a:bodyPr wrap="square" rtlCol="0">
            <a:spAutoFit/>
          </a:bodyPr>
          <a:lstStyle/>
          <a:p>
            <a:r>
              <a:rPr lang="es-MX" sz="3200" dirty="0"/>
              <a:t>Bibliografía [3] </a:t>
            </a:r>
            <a:endParaRPr lang="es-MX" dirty="0"/>
          </a:p>
        </p:txBody>
      </p:sp>
      <p:graphicFrame>
        <p:nvGraphicFramePr>
          <p:cNvPr id="23" name="Marcador de contenido 22"/>
          <p:cNvGraphicFramePr>
            <a:graphicFrameLocks noGrp="1"/>
          </p:cNvGraphicFramePr>
          <p:nvPr>
            <p:ph idx="1"/>
            <p:extLst>
              <p:ext uri="{D42A27DB-BD31-4B8C-83A1-F6EECF244321}">
                <p14:modId xmlns:p14="http://schemas.microsoft.com/office/powerpoint/2010/main" val="364142333"/>
              </p:ext>
            </p:extLst>
          </p:nvPr>
        </p:nvGraphicFramePr>
        <p:xfrm>
          <a:off x="2553178" y="1034842"/>
          <a:ext cx="7513516" cy="5010129"/>
        </p:xfrm>
        <a:graphic>
          <a:graphicData uri="http://schemas.openxmlformats.org/drawingml/2006/table">
            <a:tbl>
              <a:tblPr firstRow="1" firstCol="1" bandRow="1">
                <a:tableStyleId>{5940675A-B579-460E-94D1-54222C63F5DA}</a:tableStyleId>
              </a:tblPr>
              <a:tblGrid>
                <a:gridCol w="1270211"/>
                <a:gridCol w="6243305"/>
              </a:tblGrid>
              <a:tr h="416619">
                <a:tc>
                  <a:txBody>
                    <a:bodyPr/>
                    <a:lstStyle/>
                    <a:p>
                      <a:pPr marL="288290" algn="just">
                        <a:lnSpc>
                          <a:spcPct val="150000"/>
                        </a:lnSpc>
                        <a:spcAft>
                          <a:spcPts val="1500"/>
                        </a:spcAft>
                      </a:pPr>
                      <a:r>
                        <a:rPr lang="es-MX" sz="1000" dirty="0">
                          <a:effectLst/>
                        </a:rPr>
                        <a:t>[20] </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n-US" sz="1000">
                          <a:effectLst/>
                        </a:rPr>
                        <a:t>O. Ibrahim, «Mobile Development Process Spiral,» Seventh International Conference on Computer Engineering &amp; Systems (ICCES), pp. 281-286, 2012.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[21]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amazon, «amazon.com.mx,» 1995. [En línea]. </a:t>
                      </a:r>
                      <a:r>
                        <a:rPr lang="en-US" sz="1000">
                          <a:effectLst/>
                        </a:rPr>
                        <a:t>Available: https://www.amazon.com.mx/. </a:t>
                      </a:r>
                      <a:r>
                        <a:rPr lang="es-MX" sz="1000">
                          <a:effectLst/>
                        </a:rPr>
                        <a:t>[Último acceso: 05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 Weitzenfeld, Ingeniería de Software Orientada a Objetos con UML, Java e Internet, México, D.F.: S.A Ediciones Paraninfo, 2005, p. 678.</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[23]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«CultivaCultura.jimdo.com,» 20 Octubre 2014. [En línea]. </a:t>
                      </a:r>
                      <a:r>
                        <a:rPr lang="en-US" sz="1000">
                          <a:effectLst/>
                        </a:rPr>
                        <a:t>Available: https://cultivacultura.jimdo.com/2014/10/20/google-maps-y-sus-útiles-funciones/. </a:t>
                      </a:r>
                      <a:r>
                        <a:rPr lang="es-MX" sz="1000">
                          <a:effectLst/>
                        </a:rPr>
                        <a:t>[Último acceso: 10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95465">
                <a:tc>
                  <a:txBody>
                    <a:bodyPr/>
                    <a:lstStyle/>
                    <a:p>
                      <a:pPr marL="288290" algn="just">
                        <a:lnSpc>
                          <a:spcPct val="150000"/>
                        </a:lnSpc>
                        <a:spcAft>
                          <a:spcPts val="1500"/>
                        </a:spcAft>
                      </a:pPr>
                      <a:r>
                        <a:rPr lang="es-MX" sz="1000">
                          <a:effectLst/>
                        </a:rPr>
                        <a:t>[24]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«revistacentrozaragoza.com,» 2018. [En línea]. </a:t>
                      </a:r>
                      <a:r>
                        <a:rPr lang="es-MX" sz="1000" dirty="0" err="1">
                          <a:effectLst/>
                        </a:rPr>
                        <a:t>Available</a:t>
                      </a:r>
                      <a:r>
                        <a:rPr lang="es-MX" sz="1000" dirty="0">
                          <a:effectLst/>
                        </a:rPr>
                        <a:t>: https://revistacentrozaragoza.com/app-la-seguridad-vial-3/. [Último acceso: 4 Junio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[25]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«estrategiaynegocios.net,» 21 Diciembre 2015. [En línea]. </a:t>
                      </a:r>
                      <a:r>
                        <a:rPr lang="en-US" sz="1000">
                          <a:effectLst/>
                        </a:rPr>
                        <a:t>Available: https://www.estrategiaynegocios.net/lasclavesdeldia/913286-330/la-historia-de-waze-contada-por-uri-levine. </a:t>
                      </a:r>
                      <a:r>
                        <a:rPr lang="es-MX" sz="1000">
                          <a:effectLst/>
                        </a:rPr>
                        <a:t>[Último acceso: 1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333931">
                <a:tc>
                  <a:txBody>
                    <a:bodyPr/>
                    <a:lstStyle/>
                    <a:p>
                      <a:pPr marL="288290" algn="just">
                        <a:lnSpc>
                          <a:spcPct val="150000"/>
                        </a:lnSpc>
                        <a:spcAft>
                          <a:spcPts val="1500"/>
                        </a:spcAft>
                      </a:pPr>
                      <a:r>
                        <a:rPr lang="es-MX" sz="1000">
                          <a:effectLst/>
                        </a:rPr>
                        <a:t>[26]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«semaforo delictivo,» [En línea]. Available: http://www.semaforo.mx/. [Último acceso: 13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[27]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G. d. México, «Gobierno de México,» 08 2019. [En línea]. Available: https://www.gob.mx/sesnsp/acciones-y-programas/datos-abiertos-de-incidencia-delictiva. [Último acceso: 17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[28]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«Openstreetmap,» [En línea]. Available: https://www.openstreetmap.org. [Último acceso: 05 10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[29]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S. W. Diseño, «</a:t>
                      </a:r>
                      <a:r>
                        <a:rPr lang="es-MX" sz="1000" dirty="0" smtClean="0">
                          <a:effectLst/>
                        </a:rPr>
                        <a:t>Caminito </a:t>
                      </a:r>
                      <a:r>
                        <a:rPr lang="es-MX" sz="1000" dirty="0">
                          <a:effectLst/>
                        </a:rPr>
                        <a:t>de la escuela,» [En línea]. </a:t>
                      </a:r>
                      <a:r>
                        <a:rPr lang="es-MX" sz="1000" dirty="0" err="1">
                          <a:effectLst/>
                        </a:rPr>
                        <a:t>Available</a:t>
                      </a:r>
                      <a:r>
                        <a:rPr lang="es-MX" sz="1000" dirty="0">
                          <a:effectLst/>
                        </a:rPr>
                        <a:t>: http://www.caminitodelaescuela.org. [Último acceso: 28 09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18434242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a:t>
            </a:r>
            <a:r>
              <a:rPr lang="es-MX" sz="6400" b="1" dirty="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11885554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309795"/>
            <a:ext cx="489175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400" b="1" dirty="0" smtClean="0">
                <a:latin typeface="Calibri" panose="020F0502020204030204" pitchFamily="34" charset="0"/>
                <a:cs typeface="Times New Roman" panose="02020603050405020304" pitchFamily="18" charset="0"/>
              </a:rPr>
              <a:t>Seminario de Tesis I</a:t>
            </a: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Semestre</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MX" altLang="es-MX" sz="1200" dirty="0">
                <a:latin typeface="Calibri" panose="020F0502020204030204" pitchFamily="34" charset="0"/>
                <a:ea typeface="Times New Roman" panose="02020603050405020304" pitchFamily="18" charset="0"/>
                <a:cs typeface="Times New Roman" panose="02020603050405020304" pitchFamily="18" charset="0"/>
              </a:rPr>
              <a:t>9</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Alumno:</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Diciembre</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2019</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1751330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descr="F:\Concurso2019\1.jpg"/>
          <p:cNvPicPr/>
          <p:nvPr/>
        </p:nvPicPr>
        <p:blipFill rotWithShape="1">
          <a:blip r:embed="rId6" cstate="print">
            <a:extLst>
              <a:ext uri="{28A0092B-C50C-407E-A947-70E740481C1C}">
                <a14:useLocalDpi xmlns:a14="http://schemas.microsoft.com/office/drawing/2010/main" val="0"/>
              </a:ext>
            </a:extLst>
          </a:blip>
          <a:srcRect l="15784" t="25099" r="17233" b="40357"/>
          <a:stretch/>
        </p:blipFill>
        <p:spPr bwMode="auto">
          <a:xfrm>
            <a:off x="3600706" y="1285083"/>
            <a:ext cx="5859488" cy="4247259"/>
          </a:xfrm>
          <a:prstGeom prst="rect">
            <a:avLst/>
          </a:prstGeom>
          <a:noFill/>
          <a:ln>
            <a:noFill/>
          </a:ln>
          <a:extLst>
            <a:ext uri="{53640926-AAD7-44D8-BBD7-CCE9431645EC}">
              <a14:shadowObscured xmlns:a14="http://schemas.microsoft.com/office/drawing/2010/main"/>
            </a:ext>
          </a:extLst>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6</a:t>
            </a:fld>
            <a:endParaRPr lang="en-US" dirty="0"/>
          </a:p>
        </p:txBody>
      </p:sp>
      <p:sp>
        <p:nvSpPr>
          <p:cNvPr id="5" name="Rectángulo 4"/>
          <p:cNvSpPr/>
          <p:nvPr/>
        </p:nvSpPr>
        <p:spPr>
          <a:xfrm>
            <a:off x="3828516" y="1529697"/>
            <a:ext cx="999858" cy="2512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39935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1136591"/>
            <a:ext cx="8819865" cy="4554907"/>
          </a:xfrm>
        </p:spPr>
        <p:txBody>
          <a:bodyPr>
            <a:normAutofit/>
          </a:bodyPr>
          <a:lstStyle/>
          <a:p>
            <a:pPr marL="0" indent="0" algn="just">
              <a:buNone/>
            </a:pPr>
            <a:endParaRPr lang="es-ES" sz="2800" dirty="0">
              <a:effectLst/>
            </a:endParaRPr>
          </a:p>
          <a:p>
            <a:pPr marL="0" indent="0" algn="just">
              <a:buNone/>
            </a:pPr>
            <a:r>
              <a:rPr lang="es-ES" sz="2800" dirty="0" smtClean="0">
                <a:effectLst/>
              </a:rPr>
              <a:t>Objetivo general</a:t>
            </a:r>
          </a:p>
          <a:p>
            <a:pPr marL="0" indent="0" algn="just">
              <a:buNone/>
            </a:pPr>
            <a:endParaRPr lang="es-ES" sz="1800" dirty="0" smtClean="0">
              <a:effectLst/>
            </a:endParaRPr>
          </a:p>
          <a:p>
            <a:pPr marL="0" indent="0" algn="just">
              <a:buNone/>
            </a:pPr>
            <a:r>
              <a:rPr lang="es-ES" sz="2400" dirty="0" smtClean="0">
                <a:effectLst/>
              </a:rPr>
              <a:t>Desarrollar </a:t>
            </a:r>
            <a:r>
              <a:rPr lang="es-ES" sz="2400" dirty="0">
                <a:effectLst/>
              </a:rPr>
              <a:t>una aplicación móvil </a:t>
            </a:r>
            <a:r>
              <a:rPr lang="es-ES" sz="2400" dirty="0" smtClean="0">
                <a:effectLst/>
              </a:rPr>
              <a:t>que ofrezca al usuario un panorama sobre la ruta vial más segura dentro del estado de Zacatecas. </a:t>
            </a:r>
            <a:endParaRPr lang="es-MX" sz="2400"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7</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 [2]</a:t>
            </a:r>
            <a:endParaRPr lang="es-MX" dirty="0"/>
          </a:p>
        </p:txBody>
      </p:sp>
    </p:spTree>
    <p:extLst>
      <p:ext uri="{BB962C8B-B14F-4D97-AF65-F5344CB8AC3E}">
        <p14:creationId xmlns:p14="http://schemas.microsoft.com/office/powerpoint/2010/main" val="307868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977816"/>
            <a:ext cx="9204426" cy="5315485"/>
          </a:xfrm>
        </p:spPr>
        <p:txBody>
          <a:bodyPr>
            <a:noAutofit/>
          </a:bodyPr>
          <a:lstStyle/>
          <a:p>
            <a:pPr marL="0" indent="0" algn="just">
              <a:buNone/>
            </a:pPr>
            <a:endParaRPr lang="es-ES" sz="2800" dirty="0" smtClean="0">
              <a:effectLst/>
            </a:endParaRPr>
          </a:p>
          <a:p>
            <a:pPr marL="0" indent="0" algn="just">
              <a:buNone/>
            </a:pPr>
            <a:r>
              <a:rPr lang="es-ES" sz="2800" dirty="0" smtClean="0">
                <a:effectLst/>
              </a:rPr>
              <a:t>Objetivos </a:t>
            </a:r>
            <a:r>
              <a:rPr lang="es-ES" sz="2800" dirty="0" smtClean="0">
                <a:effectLst/>
              </a:rPr>
              <a:t>específicos</a:t>
            </a:r>
          </a:p>
          <a:p>
            <a:r>
              <a:rPr lang="es-MX" sz="2400" dirty="0" smtClean="0">
                <a:effectLst/>
              </a:rPr>
              <a:t>Identificar </a:t>
            </a:r>
            <a:r>
              <a:rPr lang="es-MX" sz="2400" dirty="0">
                <a:effectLst/>
              </a:rPr>
              <a:t>el nivel </a:t>
            </a:r>
            <a:r>
              <a:rPr lang="es-MX" sz="2400" dirty="0" smtClean="0">
                <a:effectLst/>
              </a:rPr>
              <a:t>de seguridad </a:t>
            </a:r>
            <a:r>
              <a:rPr lang="es-MX" sz="2400" dirty="0" smtClean="0">
                <a:effectLst/>
              </a:rPr>
              <a:t>por estado y municipio </a:t>
            </a:r>
            <a:endParaRPr lang="es-MX" sz="2400" dirty="0">
              <a:effectLst/>
            </a:endParaRPr>
          </a:p>
          <a:p>
            <a:r>
              <a:rPr lang="es-ES" sz="2400" dirty="0" smtClean="0">
                <a:effectLst/>
              </a:rPr>
              <a:t>Identificar </a:t>
            </a:r>
            <a:r>
              <a:rPr lang="es-ES" sz="2400" dirty="0" smtClean="0">
                <a:effectLst/>
              </a:rPr>
              <a:t>la relación entre la seguridad y desarrollo </a:t>
            </a:r>
            <a:r>
              <a:rPr lang="es-ES" sz="2400" dirty="0" smtClean="0">
                <a:effectLst/>
              </a:rPr>
              <a:t>económico.</a:t>
            </a:r>
          </a:p>
          <a:p>
            <a:r>
              <a:rPr lang="es-ES" sz="2400" dirty="0">
                <a:effectLst/>
              </a:rPr>
              <a:t>Investigar trabajos </a:t>
            </a:r>
            <a:r>
              <a:rPr lang="es-ES" sz="2400" dirty="0" smtClean="0">
                <a:effectLst/>
              </a:rPr>
              <a:t>relacionados </a:t>
            </a:r>
            <a:r>
              <a:rPr lang="es-ES" sz="2400" dirty="0" smtClean="0">
                <a:effectLst/>
              </a:rPr>
              <a:t>con la seguridad vial</a:t>
            </a:r>
            <a:endParaRPr lang="es-MX" sz="2400" dirty="0" smtClean="0">
              <a:effectLst/>
            </a:endParaRPr>
          </a:p>
          <a:p>
            <a:r>
              <a:rPr lang="es-ES" sz="2400" dirty="0" smtClean="0">
                <a:effectLst/>
              </a:rPr>
              <a:t>Extraer información de reportes de incidencias delictivas en el estado de Zacatecas por Municipio</a:t>
            </a:r>
            <a:r>
              <a:rPr lang="es-ES" sz="2400" dirty="0" smtClean="0">
                <a:effectLst/>
              </a:rPr>
              <a:t>.</a:t>
            </a: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8</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[3]</a:t>
            </a:r>
            <a:endParaRPr lang="es-MX" dirty="0"/>
          </a:p>
        </p:txBody>
      </p:sp>
    </p:spTree>
    <p:extLst>
      <p:ext uri="{BB962C8B-B14F-4D97-AF65-F5344CB8AC3E}">
        <p14:creationId xmlns:p14="http://schemas.microsoft.com/office/powerpoint/2010/main" val="3396895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477749"/>
            <a:ext cx="9204426" cy="5315485"/>
          </a:xfrm>
        </p:spPr>
        <p:txBody>
          <a:bodyPr>
            <a:noAutofit/>
          </a:bodyPr>
          <a:lstStyle/>
          <a:p>
            <a:pPr marL="0" indent="0" algn="just">
              <a:buNone/>
            </a:pPr>
            <a:endParaRPr lang="es-ES" sz="2400" dirty="0">
              <a:effectLst/>
            </a:endParaRPr>
          </a:p>
          <a:p>
            <a:pPr marL="0" indent="0" algn="just">
              <a:buNone/>
            </a:pPr>
            <a:endParaRPr lang="es-ES" sz="2800" dirty="0" smtClean="0">
              <a:effectLst/>
            </a:endParaRPr>
          </a:p>
          <a:p>
            <a:pPr marL="0" indent="0" algn="just">
              <a:buNone/>
            </a:pPr>
            <a:r>
              <a:rPr lang="es-ES" sz="2800" dirty="0" smtClean="0">
                <a:effectLst/>
              </a:rPr>
              <a:t>Objetivos </a:t>
            </a:r>
            <a:r>
              <a:rPr lang="es-ES" sz="2800" dirty="0" smtClean="0">
                <a:effectLst/>
              </a:rPr>
              <a:t>específicos</a:t>
            </a:r>
            <a:endParaRPr lang="es-ES" sz="2400" dirty="0" smtClean="0">
              <a:effectLst/>
            </a:endParaRPr>
          </a:p>
          <a:p>
            <a:r>
              <a:rPr lang="es-ES" sz="2400" dirty="0" smtClean="0">
                <a:effectLst/>
              </a:rPr>
              <a:t>Identificar </a:t>
            </a:r>
            <a:r>
              <a:rPr lang="es-ES" sz="2400" dirty="0">
                <a:effectLst/>
              </a:rPr>
              <a:t>zonas menos seguras</a:t>
            </a:r>
            <a:endParaRPr lang="es-MX" sz="2400" dirty="0">
              <a:effectLst/>
            </a:endParaRPr>
          </a:p>
          <a:p>
            <a:r>
              <a:rPr lang="es-MX" sz="2400" dirty="0">
                <a:effectLst/>
              </a:rPr>
              <a:t>Diseñar un polígono estándar que se ajuste a las zonas menos </a:t>
            </a:r>
            <a:r>
              <a:rPr lang="es-MX" sz="2400" dirty="0" smtClean="0">
                <a:effectLst/>
              </a:rPr>
              <a:t>seguras</a:t>
            </a:r>
          </a:p>
          <a:p>
            <a:r>
              <a:rPr lang="es-ES" sz="2400" dirty="0">
                <a:effectLst/>
              </a:rPr>
              <a:t>Evaluar el polígono en un ranking </a:t>
            </a:r>
            <a:r>
              <a:rPr lang="es-ES" sz="2400" dirty="0" smtClean="0">
                <a:effectLst/>
              </a:rPr>
              <a:t>seguridad</a:t>
            </a:r>
            <a:r>
              <a:rPr lang="es-MX" sz="2400" dirty="0" smtClean="0">
                <a:effectLst/>
              </a:rPr>
              <a:t> </a:t>
            </a:r>
            <a:endParaRPr lang="es-ES" sz="2400" dirty="0" smtClean="0">
              <a:effectLst/>
            </a:endParaRPr>
          </a:p>
          <a:p>
            <a:r>
              <a:rPr lang="es-ES" sz="2400" dirty="0" smtClean="0">
                <a:effectLst/>
              </a:rPr>
              <a:t>Definir las rutas seguras </a:t>
            </a:r>
            <a:endParaRPr lang="es-ES" sz="2400" dirty="0">
              <a:effectLst/>
            </a:endParaRPr>
          </a:p>
          <a:p>
            <a:pPr marL="0" indent="0" algn="just">
              <a:buNone/>
            </a:pPr>
            <a:endParaRPr lang="es-ES" sz="10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9</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[4]</a:t>
            </a:r>
            <a:endParaRPr lang="es-MX" dirty="0"/>
          </a:p>
        </p:txBody>
      </p:sp>
    </p:spTree>
    <p:extLst>
      <p:ext uri="{BB962C8B-B14F-4D97-AF65-F5344CB8AC3E}">
        <p14:creationId xmlns:p14="http://schemas.microsoft.com/office/powerpoint/2010/main" val="1784221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2350</TotalTime>
  <Words>3309</Words>
  <Application>Microsoft Office PowerPoint</Application>
  <PresentationFormat>Panorámica</PresentationFormat>
  <Paragraphs>592</Paragraphs>
  <Slides>56</Slides>
  <Notes>37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56</vt:i4>
      </vt:variant>
    </vt:vector>
  </HeadingPairs>
  <TitlesOfParts>
    <vt:vector size="64" baseType="lpstr">
      <vt:lpstr>Arial</vt:lpstr>
      <vt:lpstr>Calibri</vt:lpstr>
      <vt:lpstr>Calibri Light</vt:lpstr>
      <vt:lpstr>Times New Roman</vt:lpstr>
      <vt:lpstr>Webdings</vt:lpstr>
      <vt:lpstr>Wingdings</vt:lpstr>
      <vt:lpstr>Wingdings 2</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Índice</dc:title>
  <dc:creator>Antonio Jaime</dc:creator>
  <cp:lastModifiedBy>Antonio Jaime</cp:lastModifiedBy>
  <cp:revision>244</cp:revision>
  <dcterms:created xsi:type="dcterms:W3CDTF">2019-06-11T00:35:13Z</dcterms:created>
  <dcterms:modified xsi:type="dcterms:W3CDTF">2020-03-03T02:47:11Z</dcterms:modified>
</cp:coreProperties>
</file>